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Lst>
  <p:sldSz cx="9601200" cy="128016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1E1"/>
    <a:srgbClr val="AEAAAA"/>
    <a:srgbClr val="CBB9B9"/>
    <a:srgbClr val="DBD3FB"/>
    <a:srgbClr val="CEE2E5"/>
    <a:srgbClr val="C3F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1C6224-14D3-7E49-B593-F6EF55315860}" v="6950" dt="2024-09-12T10:03:45.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66" d="100"/>
          <a:sy n="66" d="100"/>
        </p:scale>
        <p:origin x="14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Cutler" userId="S::cutlers@oatforge.co.uk::ec53c259-ee92-4ba5-8e87-121f6071bc17" providerId="AD" clId="Web-{641C6224-14D3-7E49-B593-F6EF55315860}"/>
    <pc:docChg chg="modSld">
      <pc:chgData name="Sophie Cutler" userId="S::cutlers@oatforge.co.uk::ec53c259-ee92-4ba5-8e87-121f6071bc17" providerId="AD" clId="Web-{641C6224-14D3-7E49-B593-F6EF55315860}" dt="2024-09-12T10:03:45.917" v="6921" actId="20577"/>
      <pc:docMkLst>
        <pc:docMk/>
      </pc:docMkLst>
      <pc:sldChg chg="modSp">
        <pc:chgData name="Sophie Cutler" userId="S::cutlers@oatforge.co.uk::ec53c259-ee92-4ba5-8e87-121f6071bc17" providerId="AD" clId="Web-{641C6224-14D3-7E49-B593-F6EF55315860}" dt="2024-09-12T09:37:58.984" v="4527"/>
        <pc:sldMkLst>
          <pc:docMk/>
          <pc:sldMk cId="980785417" sldId="257"/>
        </pc:sldMkLst>
        <pc:spChg chg="mod">
          <ac:chgData name="Sophie Cutler" userId="S::cutlers@oatforge.co.uk::ec53c259-ee92-4ba5-8e87-121f6071bc17" providerId="AD" clId="Web-{641C6224-14D3-7E49-B593-F6EF55315860}" dt="2024-09-12T09:37:44.671" v="4525" actId="14100"/>
          <ac:spMkLst>
            <pc:docMk/>
            <pc:sldMk cId="980785417" sldId="257"/>
            <ac:spMk id="33" creationId="{6AA49C11-ED00-44DF-A101-B9B35FDF17A4}"/>
          </ac:spMkLst>
        </pc:spChg>
        <pc:spChg chg="mod">
          <ac:chgData name="Sophie Cutler" userId="S::cutlers@oatforge.co.uk::ec53c259-ee92-4ba5-8e87-121f6071bc17" providerId="AD" clId="Web-{641C6224-14D3-7E49-B593-F6EF55315860}" dt="2024-09-12T09:37:51.328" v="4526" actId="14100"/>
          <ac:spMkLst>
            <pc:docMk/>
            <pc:sldMk cId="980785417" sldId="257"/>
            <ac:spMk id="34" creationId="{7A8D6A63-1600-48E9-8471-6BE951D80F44}"/>
          </ac:spMkLst>
        </pc:spChg>
        <pc:graphicFrameChg chg="mod modGraphic">
          <ac:chgData name="Sophie Cutler" userId="S::cutlers@oatforge.co.uk::ec53c259-ee92-4ba5-8e87-121f6071bc17" providerId="AD" clId="Web-{641C6224-14D3-7E49-B593-F6EF55315860}" dt="2024-09-12T09:24:07.493" v="3977"/>
          <ac:graphicFrameMkLst>
            <pc:docMk/>
            <pc:sldMk cId="980785417" sldId="257"/>
            <ac:graphicFrameMk id="24" creationId="{A0BA8B1C-4404-4D1D-B07E-B0124332E934}"/>
          </ac:graphicFrameMkLst>
        </pc:graphicFrameChg>
        <pc:graphicFrameChg chg="mod modGraphic">
          <ac:chgData name="Sophie Cutler" userId="S::cutlers@oatforge.co.uk::ec53c259-ee92-4ba5-8e87-121f6071bc17" providerId="AD" clId="Web-{641C6224-14D3-7E49-B593-F6EF55315860}" dt="2024-09-12T09:37:58.984" v="4527"/>
          <ac:graphicFrameMkLst>
            <pc:docMk/>
            <pc:sldMk cId="980785417" sldId="257"/>
            <ac:graphicFrameMk id="25" creationId="{8B575B81-C9CE-4A33-80BD-A673AA915F12}"/>
          </ac:graphicFrameMkLst>
        </pc:graphicFrameChg>
      </pc:sldChg>
      <pc:sldChg chg="modSp">
        <pc:chgData name="Sophie Cutler" userId="S::cutlers@oatforge.co.uk::ec53c259-ee92-4ba5-8e87-121f6071bc17" providerId="AD" clId="Web-{641C6224-14D3-7E49-B593-F6EF55315860}" dt="2024-09-12T10:03:45.917" v="6921" actId="20577"/>
        <pc:sldMkLst>
          <pc:docMk/>
          <pc:sldMk cId="2914428146" sldId="258"/>
        </pc:sldMkLst>
        <pc:spChg chg="mod">
          <ac:chgData name="Sophie Cutler" userId="S::cutlers@oatforge.co.uk::ec53c259-ee92-4ba5-8e87-121f6071bc17" providerId="AD" clId="Web-{641C6224-14D3-7E49-B593-F6EF55315860}" dt="2024-09-12T10:03:45.917" v="6921" actId="20577"/>
          <ac:spMkLst>
            <pc:docMk/>
            <pc:sldMk cId="2914428146" sldId="258"/>
            <ac:spMk id="33" creationId="{6AA49C11-ED00-44DF-A101-B9B35FDF17A4}"/>
          </ac:spMkLst>
        </pc:spChg>
        <pc:graphicFrameChg chg="mod modGraphic">
          <ac:chgData name="Sophie Cutler" userId="S::cutlers@oatforge.co.uk::ec53c259-ee92-4ba5-8e87-121f6071bc17" providerId="AD" clId="Web-{641C6224-14D3-7E49-B593-F6EF55315860}" dt="2024-09-12T09:31:12.911" v="4449"/>
          <ac:graphicFrameMkLst>
            <pc:docMk/>
            <pc:sldMk cId="2914428146" sldId="258"/>
            <ac:graphicFrameMk id="15" creationId="{608C2C5E-547B-4B08-AF9F-02FECB7440E9}"/>
          </ac:graphicFrameMkLst>
        </pc:graphicFrameChg>
        <pc:graphicFrameChg chg="mod modGraphic">
          <ac:chgData name="Sophie Cutler" userId="S::cutlers@oatforge.co.uk::ec53c259-ee92-4ba5-8e87-121f6071bc17" providerId="AD" clId="Web-{641C6224-14D3-7E49-B593-F6EF55315860}" dt="2024-09-12T10:02:49.462" v="6909"/>
          <ac:graphicFrameMkLst>
            <pc:docMk/>
            <pc:sldMk cId="2914428146" sldId="258"/>
            <ac:graphicFrameMk id="25" creationId="{8B575B81-C9CE-4A33-80BD-A673AA915F12}"/>
          </ac:graphicFrameMkLst>
        </pc:graphicFrameChg>
      </pc:sldChg>
    </pc:docChg>
  </pc:docChgLst>
  <pc:docChgLst>
    <pc:chgData name="Roseanne Cottom" userId="cacbe686-bbd5-4653-a4df-5109be14c44f" providerId="ADAL" clId="{505010FB-3148-47B4-A885-C4CB56AA291C}"/>
    <pc:docChg chg="custSel modSld">
      <pc:chgData name="Roseanne Cottom" userId="cacbe686-bbd5-4653-a4df-5109be14c44f" providerId="ADAL" clId="{505010FB-3148-47B4-A885-C4CB56AA291C}" dt="2024-06-14T12:42:04.315" v="65" actId="14100"/>
      <pc:docMkLst>
        <pc:docMk/>
      </pc:docMkLst>
      <pc:sldChg chg="modSp mod">
        <pc:chgData name="Roseanne Cottom" userId="cacbe686-bbd5-4653-a4df-5109be14c44f" providerId="ADAL" clId="{505010FB-3148-47B4-A885-C4CB56AA291C}" dt="2024-06-14T12:41:18.734" v="28" actId="403"/>
        <pc:sldMkLst>
          <pc:docMk/>
          <pc:sldMk cId="980785417" sldId="257"/>
        </pc:sldMkLst>
        <pc:spChg chg="mod">
          <ac:chgData name="Roseanne Cottom" userId="cacbe686-bbd5-4653-a4df-5109be14c44f" providerId="ADAL" clId="{505010FB-3148-47B4-A885-C4CB56AA291C}" dt="2024-06-14T12:40:58.073" v="22" actId="14100"/>
          <ac:spMkLst>
            <pc:docMk/>
            <pc:sldMk cId="980785417" sldId="257"/>
            <ac:spMk id="27" creationId="{4EB80B16-9ACD-4841-908A-D43205C944B3}"/>
          </ac:spMkLst>
        </pc:spChg>
        <pc:spChg chg="mod">
          <ac:chgData name="Roseanne Cottom" userId="cacbe686-bbd5-4653-a4df-5109be14c44f" providerId="ADAL" clId="{505010FB-3148-47B4-A885-C4CB56AA291C}" dt="2024-06-14T12:41:18.734" v="28" actId="403"/>
          <ac:spMkLst>
            <pc:docMk/>
            <pc:sldMk cId="980785417" sldId="257"/>
            <ac:spMk id="34" creationId="{7A8D6A63-1600-48E9-8471-6BE951D80F44}"/>
          </ac:spMkLst>
        </pc:spChg>
        <pc:graphicFrameChg chg="modGraphic">
          <ac:chgData name="Roseanne Cottom" userId="cacbe686-bbd5-4653-a4df-5109be14c44f" providerId="ADAL" clId="{505010FB-3148-47B4-A885-C4CB56AA291C}" dt="2024-06-14T12:41:09.006" v="24" actId="14100"/>
          <ac:graphicFrameMkLst>
            <pc:docMk/>
            <pc:sldMk cId="980785417" sldId="257"/>
            <ac:graphicFrameMk id="25" creationId="{8B575B81-C9CE-4A33-80BD-A673AA915F12}"/>
          </ac:graphicFrameMkLst>
        </pc:graphicFrameChg>
      </pc:sldChg>
      <pc:sldChg chg="modSp mod">
        <pc:chgData name="Roseanne Cottom" userId="cacbe686-bbd5-4653-a4df-5109be14c44f" providerId="ADAL" clId="{505010FB-3148-47B4-A885-C4CB56AA291C}" dt="2024-06-14T12:42:04.315" v="65" actId="14100"/>
        <pc:sldMkLst>
          <pc:docMk/>
          <pc:sldMk cId="2914428146" sldId="258"/>
        </pc:sldMkLst>
        <pc:spChg chg="mod">
          <ac:chgData name="Roseanne Cottom" userId="cacbe686-bbd5-4653-a4df-5109be14c44f" providerId="ADAL" clId="{505010FB-3148-47B4-A885-C4CB56AA291C}" dt="2024-06-14T12:42:04.315" v="65" actId="14100"/>
          <ac:spMkLst>
            <pc:docMk/>
            <pc:sldMk cId="2914428146" sldId="258"/>
            <ac:spMk id="27" creationId="{4EB80B16-9ACD-4841-908A-D43205C944B3}"/>
          </ac:spMkLst>
        </pc:spChg>
        <pc:spChg chg="mod">
          <ac:chgData name="Roseanne Cottom" userId="cacbe686-bbd5-4653-a4df-5109be14c44f" providerId="ADAL" clId="{505010FB-3148-47B4-A885-C4CB56AA291C}" dt="2024-06-14T12:41:26.785" v="33" actId="403"/>
          <ac:spMkLst>
            <pc:docMk/>
            <pc:sldMk cId="2914428146" sldId="258"/>
            <ac:spMk id="34" creationId="{7A8D6A63-1600-48E9-8471-6BE951D80F44}"/>
          </ac:spMkLst>
        </pc:spChg>
        <pc:graphicFrameChg chg="mod modGraphic">
          <ac:chgData name="Roseanne Cottom" userId="cacbe686-bbd5-4653-a4df-5109be14c44f" providerId="ADAL" clId="{505010FB-3148-47B4-A885-C4CB56AA291C}" dt="2024-06-14T12:41:58.991" v="60" actId="1036"/>
          <ac:graphicFrameMkLst>
            <pc:docMk/>
            <pc:sldMk cId="2914428146" sldId="258"/>
            <ac:graphicFrameMk id="15" creationId="{608C2C5E-547B-4B08-AF9F-02FECB7440E9}"/>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en-GB"/>
              <a:t>Click to edit Master title style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CE34761-FFF6-4481-AB64-51026B828F0E}"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9B84F-CA73-4986-B090-1671C622AF9E}" type="slidenum">
              <a:rPr lang="en-GB" smtClean="0"/>
              <a:t>‹#›</a:t>
            </a:fld>
            <a:endParaRPr lang="en-GB"/>
          </a:p>
        </p:txBody>
      </p:sp>
    </p:spTree>
    <p:extLst>
      <p:ext uri="{BB962C8B-B14F-4D97-AF65-F5344CB8AC3E}">
        <p14:creationId xmlns:p14="http://schemas.microsoft.com/office/powerpoint/2010/main" val="362125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CE34761-FFF6-4481-AB64-51026B828F0E}"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9B84F-CA73-4986-B090-1671C622AF9E}" type="slidenum">
              <a:rPr lang="en-GB" smtClean="0"/>
              <a:t>‹#›</a:t>
            </a:fld>
            <a:endParaRPr lang="en-GB"/>
          </a:p>
        </p:txBody>
      </p:sp>
    </p:spTree>
    <p:extLst>
      <p:ext uri="{BB962C8B-B14F-4D97-AF65-F5344CB8AC3E}">
        <p14:creationId xmlns:p14="http://schemas.microsoft.com/office/powerpoint/2010/main" val="256887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CE34761-FFF6-4481-AB64-51026B828F0E}"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9B84F-CA73-4986-B090-1671C622AF9E}" type="slidenum">
              <a:rPr lang="en-GB" smtClean="0"/>
              <a:t>‹#›</a:t>
            </a:fld>
            <a:endParaRPr lang="en-GB"/>
          </a:p>
        </p:txBody>
      </p:sp>
    </p:spTree>
    <p:extLst>
      <p:ext uri="{BB962C8B-B14F-4D97-AF65-F5344CB8AC3E}">
        <p14:creationId xmlns:p14="http://schemas.microsoft.com/office/powerpoint/2010/main" val="187911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CE34761-FFF6-4481-AB64-51026B828F0E}"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9B84F-CA73-4986-B090-1671C622AF9E}" type="slidenum">
              <a:rPr lang="en-GB" smtClean="0"/>
              <a:t>‹#›</a:t>
            </a:fld>
            <a:endParaRPr lang="en-GB"/>
          </a:p>
        </p:txBody>
      </p:sp>
    </p:spTree>
    <p:extLst>
      <p:ext uri="{BB962C8B-B14F-4D97-AF65-F5344CB8AC3E}">
        <p14:creationId xmlns:p14="http://schemas.microsoft.com/office/powerpoint/2010/main" val="368984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en-GB"/>
              <a:t>Click to edit Master title style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CE34761-FFF6-4481-AB64-51026B828F0E}"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9B84F-CA73-4986-B090-1671C622AF9E}" type="slidenum">
              <a:rPr lang="en-GB" smtClean="0"/>
              <a:t>‹#›</a:t>
            </a:fld>
            <a:endParaRPr lang="en-GB"/>
          </a:p>
        </p:txBody>
      </p:sp>
    </p:spTree>
    <p:extLst>
      <p:ext uri="{BB962C8B-B14F-4D97-AF65-F5344CB8AC3E}">
        <p14:creationId xmlns:p14="http://schemas.microsoft.com/office/powerpoint/2010/main" val="393043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CE34761-FFF6-4481-AB64-51026B828F0E}"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9B84F-CA73-4986-B090-1671C622AF9E}" type="slidenum">
              <a:rPr lang="en-GB" smtClean="0"/>
              <a:t>‹#›</a:t>
            </a:fld>
            <a:endParaRPr lang="en-GB"/>
          </a:p>
        </p:txBody>
      </p:sp>
    </p:spTree>
    <p:extLst>
      <p:ext uri="{BB962C8B-B14F-4D97-AF65-F5344CB8AC3E}">
        <p14:creationId xmlns:p14="http://schemas.microsoft.com/office/powerpoint/2010/main" val="319095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en-GB"/>
              <a:t>Click to edit Master title style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GB"/>
              <a:t>Click to edit Master text styles</a:t>
            </a:r>
          </a:p>
        </p:txBody>
      </p:sp>
      <p:sp>
        <p:nvSpPr>
          <p:cNvPr id="4" name="Content Placeholder 3"/>
          <p:cNvSpPr>
            <a:spLocks noGrp="1"/>
          </p:cNvSpPr>
          <p:nvPr>
            <p:ph sz="half" idx="2"/>
          </p:nvPr>
        </p:nvSpPr>
        <p:spPr>
          <a:xfrm>
            <a:off x="661334" y="4676140"/>
            <a:ext cx="4061757" cy="68778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GB"/>
              <a:t>Click to edit Master text styles</a:t>
            </a:r>
          </a:p>
        </p:txBody>
      </p:sp>
      <p:sp>
        <p:nvSpPr>
          <p:cNvPr id="6" name="Content Placeholder 5"/>
          <p:cNvSpPr>
            <a:spLocks noGrp="1"/>
          </p:cNvSpPr>
          <p:nvPr>
            <p:ph sz="quarter" idx="4"/>
          </p:nvPr>
        </p:nvSpPr>
        <p:spPr>
          <a:xfrm>
            <a:off x="4860608" y="4676140"/>
            <a:ext cx="4081761" cy="68778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CE34761-FFF6-4481-AB64-51026B828F0E}" type="datetimeFigureOut">
              <a:rPr lang="en-GB" smtClean="0"/>
              <a:t>12/09/2024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99B84F-CA73-4986-B090-1671C622AF9E}" type="slidenum">
              <a:rPr lang="en-GB" smtClean="0"/>
              <a:t>‹#›</a:t>
            </a:fld>
            <a:endParaRPr lang="en-GB"/>
          </a:p>
        </p:txBody>
      </p:sp>
    </p:spTree>
    <p:extLst>
      <p:ext uri="{BB962C8B-B14F-4D97-AF65-F5344CB8AC3E}">
        <p14:creationId xmlns:p14="http://schemas.microsoft.com/office/powerpoint/2010/main" val="319198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CE34761-FFF6-4481-AB64-51026B828F0E}" type="datetimeFigureOut">
              <a:rPr lang="en-GB" smtClean="0"/>
              <a:t>12/09/2024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99B84F-CA73-4986-B090-1671C622AF9E}" type="slidenum">
              <a:rPr lang="en-GB" smtClean="0"/>
              <a:t>‹#›</a:t>
            </a:fld>
            <a:endParaRPr lang="en-GB"/>
          </a:p>
        </p:txBody>
      </p:sp>
    </p:spTree>
    <p:extLst>
      <p:ext uri="{BB962C8B-B14F-4D97-AF65-F5344CB8AC3E}">
        <p14:creationId xmlns:p14="http://schemas.microsoft.com/office/powerpoint/2010/main" val="106021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34761-FFF6-4481-AB64-51026B828F0E}" type="datetimeFigureOut">
              <a:rPr lang="en-GB" smtClean="0"/>
              <a:t>12/09/2024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99B84F-CA73-4986-B090-1671C622AF9E}" type="slidenum">
              <a:rPr lang="en-GB" smtClean="0"/>
              <a:t>‹#›</a:t>
            </a:fld>
            <a:endParaRPr lang="en-GB"/>
          </a:p>
        </p:txBody>
      </p:sp>
    </p:spTree>
    <p:extLst>
      <p:ext uri="{BB962C8B-B14F-4D97-AF65-F5344CB8AC3E}">
        <p14:creationId xmlns:p14="http://schemas.microsoft.com/office/powerpoint/2010/main" val="3890000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GB"/>
              <a:t>Click to edit Master title style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GB"/>
              <a:t>Click to edit Master text styles</a:t>
            </a:r>
          </a:p>
        </p:txBody>
      </p:sp>
      <p:sp>
        <p:nvSpPr>
          <p:cNvPr id="5" name="Date Placeholder 4"/>
          <p:cNvSpPr>
            <a:spLocks noGrp="1"/>
          </p:cNvSpPr>
          <p:nvPr>
            <p:ph type="dt" sz="half" idx="10"/>
          </p:nvPr>
        </p:nvSpPr>
        <p:spPr/>
        <p:txBody>
          <a:bodyPr/>
          <a:lstStyle/>
          <a:p>
            <a:fld id="{1CE34761-FFF6-4481-AB64-51026B828F0E}"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9B84F-CA73-4986-B090-1671C622AF9E}" type="slidenum">
              <a:rPr lang="en-GB" smtClean="0"/>
              <a:t>‹#›</a:t>
            </a:fld>
            <a:endParaRPr lang="en-GB"/>
          </a:p>
        </p:txBody>
      </p:sp>
    </p:spTree>
    <p:extLst>
      <p:ext uri="{BB962C8B-B14F-4D97-AF65-F5344CB8AC3E}">
        <p14:creationId xmlns:p14="http://schemas.microsoft.com/office/powerpoint/2010/main" val="545500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GB"/>
              <a:t>Click to edit Master title style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GB"/>
              <a:t>Click icon to add picture</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GB"/>
              <a:t>Click to edit Master text styles</a:t>
            </a:r>
          </a:p>
        </p:txBody>
      </p:sp>
      <p:sp>
        <p:nvSpPr>
          <p:cNvPr id="5" name="Date Placeholder 4"/>
          <p:cNvSpPr>
            <a:spLocks noGrp="1"/>
          </p:cNvSpPr>
          <p:nvPr>
            <p:ph type="dt" sz="half" idx="10"/>
          </p:nvPr>
        </p:nvSpPr>
        <p:spPr/>
        <p:txBody>
          <a:bodyPr/>
          <a:lstStyle/>
          <a:p>
            <a:fld id="{1CE34761-FFF6-4481-AB64-51026B828F0E}"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9B84F-CA73-4986-B090-1671C622AF9E}" type="slidenum">
              <a:rPr lang="en-GB" smtClean="0"/>
              <a:t>‹#›</a:t>
            </a:fld>
            <a:endParaRPr lang="en-GB"/>
          </a:p>
        </p:txBody>
      </p:sp>
    </p:spTree>
    <p:extLst>
      <p:ext uri="{BB962C8B-B14F-4D97-AF65-F5344CB8AC3E}">
        <p14:creationId xmlns:p14="http://schemas.microsoft.com/office/powerpoint/2010/main" val="75166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1CE34761-FFF6-4481-AB64-51026B828F0E}" type="datetimeFigureOut">
              <a:rPr lang="en-GB" smtClean="0"/>
              <a:t>12/09/2024</a:t>
            </a:fld>
            <a:endParaRPr lang="en-GB"/>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0099B84F-CA73-4986-B090-1671C622AF9E}" type="slidenum">
              <a:rPr lang="en-GB" smtClean="0"/>
              <a:t>‹#›</a:t>
            </a:fld>
            <a:endParaRPr lang="en-GB"/>
          </a:p>
        </p:txBody>
      </p:sp>
    </p:spTree>
    <p:extLst>
      <p:ext uri="{BB962C8B-B14F-4D97-AF65-F5344CB8AC3E}">
        <p14:creationId xmlns:p14="http://schemas.microsoft.com/office/powerpoint/2010/main" val="948195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8A0476-CCBA-4CE5-A573-A2D31B15C87E}"/>
              </a:ext>
            </a:extLst>
          </p:cNvPr>
          <p:cNvPicPr>
            <a:picLocks noChangeAspect="1"/>
          </p:cNvPicPr>
          <p:nvPr/>
        </p:nvPicPr>
        <p:blipFill rotWithShape="1">
          <a:blip r:embed="rId2">
            <a:extLst>
              <a:ext uri="{28A0092B-C50C-407E-A947-70E740481C1C}">
                <a14:useLocalDpi xmlns:a14="http://schemas.microsoft.com/office/drawing/2010/main" val="0"/>
              </a:ext>
            </a:extLst>
          </a:blip>
          <a:srcRect t="64747" b="24884"/>
          <a:stretch/>
        </p:blipFill>
        <p:spPr>
          <a:xfrm>
            <a:off x="-1" y="10868430"/>
            <a:ext cx="9601199" cy="1969874"/>
          </a:xfrm>
          <a:prstGeom prst="rect">
            <a:avLst/>
          </a:prstGeom>
        </p:spPr>
      </p:pic>
      <p:sp>
        <p:nvSpPr>
          <p:cNvPr id="27" name="Text Box 3">
            <a:extLst>
              <a:ext uri="{FF2B5EF4-FFF2-40B4-BE49-F238E27FC236}">
                <a16:creationId xmlns:a16="http://schemas.microsoft.com/office/drawing/2014/main" id="{4EB80B16-9ACD-4841-908A-D43205C944B3}"/>
              </a:ext>
            </a:extLst>
          </p:cNvPr>
          <p:cNvSpPr txBox="1"/>
          <p:nvPr/>
        </p:nvSpPr>
        <p:spPr>
          <a:xfrm>
            <a:off x="275915" y="1291686"/>
            <a:ext cx="9113843" cy="1520086"/>
          </a:xfrm>
          <a:prstGeom prst="rect">
            <a:avLst/>
          </a:prstGeom>
          <a:solidFill>
            <a:schemeClr val="bg1">
              <a:lumMod val="95000"/>
            </a:schemeClr>
          </a:solidFill>
          <a:ln w="6350">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1000"/>
              </a:lnSpc>
              <a:spcBef>
                <a:spcPts val="815"/>
              </a:spcBef>
              <a:spcAft>
                <a:spcPts val="0"/>
              </a:spcAft>
            </a:pPr>
            <a:r>
              <a:rPr lang="en-US" sz="800" b="1" u="sng" dirty="0">
                <a:effectLst/>
                <a:ea typeface="Tahoma" panose="020B0604030504040204" pitchFamily="34" charset="0"/>
              </a:rPr>
              <a:t>CURRICULUM INTENT</a:t>
            </a:r>
          </a:p>
          <a:p>
            <a:pPr algn="ctr">
              <a:lnSpc>
                <a:spcPct val="101000"/>
              </a:lnSpc>
              <a:spcBef>
                <a:spcPts val="815"/>
              </a:spcBef>
              <a:spcAft>
                <a:spcPts val="0"/>
              </a:spcAft>
            </a:pPr>
            <a:r>
              <a:rPr lang="en-US" sz="800" b="1" dirty="0">
                <a:effectLst/>
                <a:ea typeface="Tahoma" panose="020B0604030504040204" pitchFamily="34" charset="0"/>
              </a:rPr>
              <a:t>The curriculum and assessment of students at this</a:t>
            </a:r>
            <a:r>
              <a:rPr lang="en-US" sz="800" b="1" spc="5" dirty="0">
                <a:effectLst/>
                <a:ea typeface="Tahoma" panose="020B0604030504040204" pitchFamily="34" charset="0"/>
              </a:rPr>
              <a:t> </a:t>
            </a:r>
            <a:r>
              <a:rPr lang="en-US" sz="800" b="1" dirty="0">
                <a:effectLst/>
                <a:ea typeface="Tahoma" panose="020B0604030504040204" pitchFamily="34" charset="0"/>
              </a:rPr>
              <a:t>stage of education has been carefully designed to</a:t>
            </a:r>
            <a:r>
              <a:rPr lang="en-US" sz="800" b="1" spc="5" dirty="0">
                <a:effectLst/>
                <a:ea typeface="Tahoma" panose="020B0604030504040204" pitchFamily="34" charset="0"/>
              </a:rPr>
              <a:t> </a:t>
            </a:r>
            <a:r>
              <a:rPr lang="en-US" sz="800" b="1" dirty="0">
                <a:effectLst/>
                <a:ea typeface="Tahoma" panose="020B0604030504040204" pitchFamily="34" charset="0"/>
              </a:rPr>
              <a:t>promote</a:t>
            </a:r>
            <a:r>
              <a:rPr lang="en-US" sz="800" b="1" spc="-25" dirty="0">
                <a:effectLst/>
                <a:ea typeface="Tahoma" panose="020B0604030504040204" pitchFamily="34" charset="0"/>
              </a:rPr>
              <a:t> </a:t>
            </a:r>
            <a:r>
              <a:rPr lang="en-US" sz="800" b="1" dirty="0">
                <a:effectLst/>
                <a:ea typeface="Tahoma" panose="020B0604030504040204" pitchFamily="34" charset="0"/>
              </a:rPr>
              <a:t>deep</a:t>
            </a:r>
            <a:r>
              <a:rPr lang="en-US" sz="800" b="1" spc="-25" dirty="0">
                <a:effectLst/>
                <a:ea typeface="Tahoma" panose="020B0604030504040204" pitchFamily="34" charset="0"/>
              </a:rPr>
              <a:t> </a:t>
            </a:r>
            <a:r>
              <a:rPr lang="en-US" sz="800" b="1" dirty="0">
                <a:effectLst/>
                <a:ea typeface="Tahoma" panose="020B0604030504040204" pitchFamily="34" charset="0"/>
              </a:rPr>
              <a:t>learning</a:t>
            </a:r>
            <a:r>
              <a:rPr lang="en-US" sz="800" b="1" spc="-20" dirty="0">
                <a:effectLst/>
                <a:ea typeface="Tahoma" panose="020B0604030504040204" pitchFamily="34" charset="0"/>
              </a:rPr>
              <a:t> </a:t>
            </a:r>
            <a:r>
              <a:rPr lang="en-US" sz="800" b="1" dirty="0">
                <a:effectLst/>
                <a:ea typeface="Tahoma" panose="020B0604030504040204" pitchFamily="34" charset="0"/>
              </a:rPr>
              <a:t>of</a:t>
            </a:r>
            <a:r>
              <a:rPr lang="en-US" sz="800" b="1" spc="-25" dirty="0">
                <a:effectLst/>
                <a:ea typeface="Tahoma" panose="020B0604030504040204" pitchFamily="34" charset="0"/>
              </a:rPr>
              <a:t> </a:t>
            </a:r>
            <a:r>
              <a:rPr lang="en-US" sz="800" b="1" dirty="0">
                <a:effectLst/>
                <a:ea typeface="Tahoma" panose="020B0604030504040204" pitchFamily="34" charset="0"/>
              </a:rPr>
              <a:t>the</a:t>
            </a:r>
            <a:r>
              <a:rPr lang="en-US" sz="800" b="1" spc="-20" dirty="0">
                <a:effectLst/>
                <a:ea typeface="Tahoma" panose="020B0604030504040204" pitchFamily="34" charset="0"/>
              </a:rPr>
              <a:t> </a:t>
            </a:r>
            <a:r>
              <a:rPr lang="en-US" sz="800" b="1" dirty="0">
                <a:effectLst/>
                <a:ea typeface="Tahoma" panose="020B0604030504040204" pitchFamily="34" charset="0"/>
              </a:rPr>
              <a:t>arts</a:t>
            </a:r>
            <a:r>
              <a:rPr lang="en-US" sz="800" b="1" spc="-25" dirty="0">
                <a:effectLst/>
                <a:ea typeface="Tahoma" panose="020B0604030504040204" pitchFamily="34" charset="0"/>
              </a:rPr>
              <a:t> </a:t>
            </a:r>
            <a:r>
              <a:rPr lang="en-US" sz="800" b="1" dirty="0">
                <a:effectLst/>
                <a:ea typeface="Tahoma" panose="020B0604030504040204" pitchFamily="34" charset="0"/>
              </a:rPr>
              <a:t>and</a:t>
            </a:r>
            <a:r>
              <a:rPr lang="en-US" sz="800" b="1" spc="-20" dirty="0">
                <a:effectLst/>
                <a:ea typeface="Tahoma" panose="020B0604030504040204" pitchFamily="34" charset="0"/>
              </a:rPr>
              <a:t> </a:t>
            </a:r>
            <a:r>
              <a:rPr lang="en-US" sz="800" b="1" dirty="0">
                <a:effectLst/>
                <a:ea typeface="Tahoma" panose="020B0604030504040204" pitchFamily="34" charset="0"/>
              </a:rPr>
              <a:t>develop</a:t>
            </a:r>
            <a:r>
              <a:rPr lang="en-US" sz="800" b="1" spc="-25" dirty="0">
                <a:effectLst/>
                <a:ea typeface="Tahoma" panose="020B0604030504040204" pitchFamily="34" charset="0"/>
              </a:rPr>
              <a:t> </a:t>
            </a:r>
            <a:r>
              <a:rPr lang="en-US" sz="800" b="1" dirty="0">
                <a:effectLst/>
                <a:ea typeface="Tahoma" panose="020B0604030504040204" pitchFamily="34" charset="0"/>
              </a:rPr>
              <a:t>students</a:t>
            </a:r>
            <a:r>
              <a:rPr lang="en-US" sz="800" b="1" spc="-210" dirty="0">
                <a:effectLst/>
                <a:ea typeface="Tahoma" panose="020B0604030504040204" pitchFamily="34" charset="0"/>
              </a:rPr>
              <a:t> </a:t>
            </a:r>
            <a:r>
              <a:rPr lang="en-US" sz="800" b="1" dirty="0">
                <a:effectLst/>
                <a:ea typeface="Tahoma" panose="020B0604030504040204" pitchFamily="34" charset="0"/>
              </a:rPr>
              <a:t>into</a:t>
            </a:r>
            <a:r>
              <a:rPr lang="en-US" sz="800" b="1" spc="-45" dirty="0">
                <a:effectLst/>
                <a:ea typeface="Tahoma" panose="020B0604030504040204" pitchFamily="34" charset="0"/>
              </a:rPr>
              <a:t> </a:t>
            </a:r>
            <a:r>
              <a:rPr lang="en-US" sz="800" b="1" dirty="0">
                <a:effectLst/>
                <a:ea typeface="Tahoma" panose="020B0604030504040204" pitchFamily="34" charset="0"/>
              </a:rPr>
              <a:t>performers:</a:t>
            </a:r>
            <a:endParaRPr lang="en-GB" sz="800" b="1" dirty="0">
              <a:effectLst/>
              <a:ea typeface="Tahoma" panose="020B0604030504040204" pitchFamily="34" charset="0"/>
            </a:endParaRPr>
          </a:p>
          <a:p>
            <a:pPr marR="26670" algn="ctr">
              <a:lnSpc>
                <a:spcPct val="101000"/>
              </a:lnSpc>
              <a:spcBef>
                <a:spcPts val="580"/>
              </a:spcBef>
              <a:spcAft>
                <a:spcPts val="0"/>
              </a:spcAft>
            </a:pPr>
            <a:r>
              <a:rPr lang="en-US" sz="800" spc="-5" dirty="0">
                <a:effectLst/>
                <a:ea typeface="Tahoma" panose="020B0604030504040204" pitchFamily="34" charset="0"/>
              </a:rPr>
              <a:t>In</a:t>
            </a:r>
            <a:r>
              <a:rPr lang="en-US" sz="800" spc="-65" dirty="0">
                <a:effectLst/>
                <a:ea typeface="Tahoma" panose="020B0604030504040204" pitchFamily="34" charset="0"/>
              </a:rPr>
              <a:t> </a:t>
            </a:r>
            <a:r>
              <a:rPr lang="en-US" sz="800" spc="-5" dirty="0">
                <a:effectLst/>
                <a:ea typeface="Tahoma" panose="020B0604030504040204" pitchFamily="34" charset="0"/>
              </a:rPr>
              <a:t>year</a:t>
            </a:r>
            <a:r>
              <a:rPr lang="en-US" sz="800" spc="-60" dirty="0">
                <a:effectLst/>
                <a:ea typeface="Tahoma" panose="020B0604030504040204" pitchFamily="34" charset="0"/>
              </a:rPr>
              <a:t> </a:t>
            </a:r>
            <a:r>
              <a:rPr lang="en-US" sz="800" spc="-5" dirty="0">
                <a:effectLst/>
                <a:ea typeface="Tahoma" panose="020B0604030504040204" pitchFamily="34" charset="0"/>
              </a:rPr>
              <a:t>10</a:t>
            </a:r>
            <a:r>
              <a:rPr lang="en-US" sz="800" spc="-60" dirty="0">
                <a:effectLst/>
                <a:ea typeface="Tahoma" panose="020B0604030504040204" pitchFamily="34" charset="0"/>
              </a:rPr>
              <a:t> </a:t>
            </a:r>
            <a:r>
              <a:rPr lang="en-US" sz="800" spc="-5" dirty="0">
                <a:effectLst/>
                <a:ea typeface="Tahoma" panose="020B0604030504040204" pitchFamily="34" charset="0"/>
              </a:rPr>
              <a:t>students</a:t>
            </a:r>
            <a:r>
              <a:rPr lang="en-US" sz="800" spc="-65" dirty="0">
                <a:effectLst/>
                <a:ea typeface="Tahoma" panose="020B0604030504040204" pitchFamily="34" charset="0"/>
              </a:rPr>
              <a:t> </a:t>
            </a:r>
            <a:r>
              <a:rPr lang="en-US" sz="800" dirty="0">
                <a:effectLst/>
                <a:ea typeface="Tahoma" panose="020B0604030504040204" pitchFamily="34" charset="0"/>
              </a:rPr>
              <a:t>are</a:t>
            </a:r>
            <a:r>
              <a:rPr lang="en-US" sz="800" spc="-60" dirty="0">
                <a:effectLst/>
                <a:ea typeface="Tahoma" panose="020B0604030504040204" pitchFamily="34" charset="0"/>
              </a:rPr>
              <a:t> </a:t>
            </a:r>
            <a:r>
              <a:rPr lang="en-US" sz="800" dirty="0">
                <a:effectLst/>
                <a:ea typeface="Tahoma" panose="020B0604030504040204" pitchFamily="34" charset="0"/>
              </a:rPr>
              <a:t>exposed</a:t>
            </a:r>
            <a:r>
              <a:rPr lang="en-US" sz="800" spc="-60" dirty="0">
                <a:effectLst/>
                <a:ea typeface="Tahoma" panose="020B0604030504040204" pitchFamily="34" charset="0"/>
              </a:rPr>
              <a:t> </a:t>
            </a:r>
            <a:r>
              <a:rPr lang="en-US" sz="800" dirty="0">
                <a:effectLst/>
                <a:ea typeface="Tahoma" panose="020B0604030504040204" pitchFamily="34" charset="0"/>
              </a:rPr>
              <a:t>to</a:t>
            </a:r>
            <a:r>
              <a:rPr lang="en-US" sz="800" spc="-60" dirty="0">
                <a:effectLst/>
                <a:ea typeface="Tahoma" panose="020B0604030504040204" pitchFamily="34" charset="0"/>
              </a:rPr>
              <a:t> </a:t>
            </a:r>
            <a:r>
              <a:rPr lang="en-US" sz="800" dirty="0">
                <a:effectLst/>
                <a:ea typeface="Tahoma" panose="020B0604030504040204" pitchFamily="34" charset="0"/>
              </a:rPr>
              <a:t>a</a:t>
            </a:r>
            <a:r>
              <a:rPr lang="en-US" sz="800" spc="-65" dirty="0">
                <a:effectLst/>
                <a:ea typeface="Tahoma" panose="020B0604030504040204" pitchFamily="34" charset="0"/>
              </a:rPr>
              <a:t> </a:t>
            </a:r>
            <a:r>
              <a:rPr lang="en-US" sz="800" dirty="0">
                <a:effectLst/>
                <a:ea typeface="Tahoma" panose="020B0604030504040204" pitchFamily="34" charset="0"/>
              </a:rPr>
              <a:t>range</a:t>
            </a:r>
            <a:r>
              <a:rPr lang="en-US" sz="800" spc="-60" dirty="0">
                <a:effectLst/>
                <a:ea typeface="Tahoma" panose="020B0604030504040204" pitchFamily="34" charset="0"/>
              </a:rPr>
              <a:t> </a:t>
            </a:r>
            <a:r>
              <a:rPr lang="en-US" sz="800" dirty="0">
                <a:effectLst/>
                <a:ea typeface="Tahoma" panose="020B0604030504040204" pitchFamily="34" charset="0"/>
              </a:rPr>
              <a:t>of</a:t>
            </a:r>
            <a:r>
              <a:rPr lang="en-US" sz="800" spc="-60" dirty="0">
                <a:effectLst/>
                <a:ea typeface="Tahoma" panose="020B0604030504040204" pitchFamily="34" charset="0"/>
              </a:rPr>
              <a:t> </a:t>
            </a:r>
            <a:r>
              <a:rPr lang="en-US" sz="800" dirty="0">
                <a:effectLst/>
                <a:ea typeface="Tahoma" panose="020B0604030504040204" pitchFamily="34" charset="0"/>
              </a:rPr>
              <a:t>theatre,</a:t>
            </a:r>
            <a:r>
              <a:rPr lang="en-US" sz="800" spc="-60" dirty="0">
                <a:effectLst/>
                <a:ea typeface="Tahoma" panose="020B0604030504040204" pitchFamily="34" charset="0"/>
              </a:rPr>
              <a:t> </a:t>
            </a:r>
            <a:r>
              <a:rPr lang="en-US" sz="800" dirty="0">
                <a:effectLst/>
                <a:ea typeface="Tahoma" panose="020B0604030504040204" pitchFamily="34" charset="0"/>
              </a:rPr>
              <a:t>TV</a:t>
            </a:r>
            <a:r>
              <a:rPr lang="en-US" sz="800" spc="-250" dirty="0">
                <a:effectLst/>
                <a:ea typeface="Tahoma" panose="020B0604030504040204" pitchFamily="34" charset="0"/>
              </a:rPr>
              <a:t> </a:t>
            </a:r>
            <a:r>
              <a:rPr lang="en-US" sz="800" dirty="0">
                <a:effectLst/>
                <a:ea typeface="Tahoma" panose="020B0604030504040204" pitchFamily="34" charset="0"/>
              </a:rPr>
              <a:t>and</a:t>
            </a:r>
            <a:r>
              <a:rPr lang="en-US" sz="800" spc="-25" dirty="0">
                <a:effectLst/>
                <a:ea typeface="Tahoma" panose="020B0604030504040204" pitchFamily="34" charset="0"/>
              </a:rPr>
              <a:t> </a:t>
            </a:r>
            <a:r>
              <a:rPr lang="en-US" sz="800" dirty="0">
                <a:effectLst/>
                <a:ea typeface="Tahoma" panose="020B0604030504040204" pitchFamily="34" charset="0"/>
              </a:rPr>
              <a:t>film</a:t>
            </a:r>
            <a:r>
              <a:rPr lang="en-US" sz="800" spc="-20" dirty="0">
                <a:effectLst/>
                <a:ea typeface="Tahoma" panose="020B0604030504040204" pitchFamily="34" charset="0"/>
              </a:rPr>
              <a:t> </a:t>
            </a:r>
            <a:r>
              <a:rPr lang="en-US" sz="800" dirty="0">
                <a:effectLst/>
                <a:ea typeface="Tahoma" panose="020B0604030504040204" pitchFamily="34" charset="0"/>
              </a:rPr>
              <a:t>to</a:t>
            </a:r>
            <a:r>
              <a:rPr lang="en-US" sz="800" spc="-20" dirty="0">
                <a:effectLst/>
                <a:ea typeface="Tahoma" panose="020B0604030504040204" pitchFamily="34" charset="0"/>
              </a:rPr>
              <a:t> </a:t>
            </a:r>
            <a:r>
              <a:rPr lang="en-US" sz="800" dirty="0">
                <a:effectLst/>
                <a:ea typeface="Tahoma" panose="020B0604030504040204" pitchFamily="34" charset="0"/>
              </a:rPr>
              <a:t>broaden</a:t>
            </a:r>
            <a:r>
              <a:rPr lang="en-US" sz="800" spc="-20" dirty="0">
                <a:effectLst/>
                <a:ea typeface="Tahoma" panose="020B0604030504040204" pitchFamily="34" charset="0"/>
              </a:rPr>
              <a:t> </a:t>
            </a:r>
            <a:r>
              <a:rPr lang="en-US" sz="800" dirty="0">
                <a:effectLst/>
                <a:ea typeface="Tahoma" panose="020B0604030504040204" pitchFamily="34" charset="0"/>
              </a:rPr>
              <a:t>their</a:t>
            </a:r>
            <a:r>
              <a:rPr lang="en-US" sz="800" spc="-25" dirty="0">
                <a:effectLst/>
                <a:ea typeface="Tahoma" panose="020B0604030504040204" pitchFamily="34" charset="0"/>
              </a:rPr>
              <a:t> </a:t>
            </a:r>
            <a:r>
              <a:rPr lang="en-US" sz="800" dirty="0">
                <a:effectLst/>
                <a:ea typeface="Tahoma" panose="020B0604030504040204" pitchFamily="34" charset="0"/>
              </a:rPr>
              <a:t>knowledge</a:t>
            </a:r>
            <a:r>
              <a:rPr lang="en-US" sz="800" spc="-20" dirty="0">
                <a:effectLst/>
                <a:ea typeface="Tahoma" panose="020B0604030504040204" pitchFamily="34" charset="0"/>
              </a:rPr>
              <a:t> </a:t>
            </a:r>
            <a:r>
              <a:rPr lang="en-US" sz="800" dirty="0">
                <a:effectLst/>
                <a:ea typeface="Tahoma" panose="020B0604030504040204" pitchFamily="34" charset="0"/>
              </a:rPr>
              <a:t>of</a:t>
            </a:r>
            <a:r>
              <a:rPr lang="en-US" sz="800" spc="-20" dirty="0">
                <a:effectLst/>
                <a:ea typeface="Tahoma" panose="020B0604030504040204" pitchFamily="34" charset="0"/>
              </a:rPr>
              <a:t> </a:t>
            </a:r>
            <a:r>
              <a:rPr lang="en-US" sz="800" dirty="0">
                <a:effectLst/>
                <a:ea typeface="Tahoma" panose="020B0604030504040204" pitchFamily="34" charset="0"/>
              </a:rPr>
              <a:t>the</a:t>
            </a:r>
            <a:r>
              <a:rPr lang="en-US" sz="800" spc="-20" dirty="0">
                <a:effectLst/>
                <a:ea typeface="Tahoma" panose="020B0604030504040204" pitchFamily="34" charset="0"/>
              </a:rPr>
              <a:t> </a:t>
            </a:r>
            <a:r>
              <a:rPr lang="en-US" sz="800" dirty="0">
                <a:effectLst/>
                <a:ea typeface="Tahoma" panose="020B0604030504040204" pitchFamily="34" charset="0"/>
              </a:rPr>
              <a:t>performance</a:t>
            </a:r>
            <a:r>
              <a:rPr lang="en-US" sz="800" spc="-250" dirty="0">
                <a:effectLst/>
                <a:ea typeface="Tahoma" panose="020B0604030504040204" pitchFamily="34" charset="0"/>
              </a:rPr>
              <a:t> </a:t>
            </a:r>
            <a:r>
              <a:rPr lang="en-US" sz="800" dirty="0">
                <a:effectLst/>
                <a:ea typeface="Tahoma" panose="020B0604030504040204" pitchFamily="34" charset="0"/>
              </a:rPr>
              <a:t>industry.</a:t>
            </a:r>
            <a:r>
              <a:rPr lang="en-US" sz="800" spc="50" dirty="0">
                <a:effectLst/>
                <a:ea typeface="Tahoma" panose="020B0604030504040204" pitchFamily="34" charset="0"/>
              </a:rPr>
              <a:t> </a:t>
            </a:r>
            <a:r>
              <a:rPr lang="en-US" sz="800" dirty="0">
                <a:effectLst/>
                <a:ea typeface="Tahoma" panose="020B0604030504040204" pitchFamily="34" charset="0"/>
              </a:rPr>
              <a:t>Students</a:t>
            </a:r>
            <a:r>
              <a:rPr lang="en-US" sz="800" spc="50" dirty="0">
                <a:effectLst/>
                <a:ea typeface="Tahoma" panose="020B0604030504040204" pitchFamily="34" charset="0"/>
              </a:rPr>
              <a:t> </a:t>
            </a:r>
            <a:r>
              <a:rPr lang="en-US" sz="800" dirty="0">
                <a:effectLst/>
                <a:ea typeface="Tahoma" panose="020B0604030504040204" pitchFamily="34" charset="0"/>
              </a:rPr>
              <a:t>will</a:t>
            </a:r>
            <a:r>
              <a:rPr lang="en-US" sz="800" spc="55" dirty="0">
                <a:effectLst/>
                <a:ea typeface="Tahoma" panose="020B0604030504040204" pitchFamily="34" charset="0"/>
              </a:rPr>
              <a:t> </a:t>
            </a:r>
            <a:r>
              <a:rPr lang="en-US" sz="800" dirty="0">
                <a:effectLst/>
                <a:ea typeface="Tahoma" panose="020B0604030504040204" pitchFamily="34" charset="0"/>
              </a:rPr>
              <a:t>explore</a:t>
            </a:r>
            <a:r>
              <a:rPr lang="en-US" sz="800" spc="50" dirty="0">
                <a:effectLst/>
                <a:ea typeface="Tahoma" panose="020B0604030504040204" pitchFamily="34" charset="0"/>
              </a:rPr>
              <a:t> </a:t>
            </a:r>
            <a:r>
              <a:rPr lang="en-US" sz="800" dirty="0">
                <a:effectLst/>
                <a:ea typeface="Tahoma" panose="020B0604030504040204" pitchFamily="34" charset="0"/>
              </a:rPr>
              <a:t>how</a:t>
            </a:r>
            <a:r>
              <a:rPr lang="en-US" sz="800" spc="55" dirty="0">
                <a:effectLst/>
                <a:ea typeface="Tahoma" panose="020B0604030504040204" pitchFamily="34" charset="0"/>
              </a:rPr>
              <a:t> </a:t>
            </a:r>
            <a:r>
              <a:rPr lang="en-US" sz="800" dirty="0">
                <a:effectLst/>
                <a:ea typeface="Tahoma" panose="020B0604030504040204" pitchFamily="34" charset="0"/>
              </a:rPr>
              <a:t>practitioners</a:t>
            </a:r>
            <a:r>
              <a:rPr lang="en-US" sz="800" spc="50" dirty="0">
                <a:effectLst/>
                <a:ea typeface="Tahoma" panose="020B0604030504040204" pitchFamily="34" charset="0"/>
              </a:rPr>
              <a:t> </a:t>
            </a:r>
            <a:r>
              <a:rPr lang="en-US" sz="800" dirty="0">
                <a:effectLst/>
                <a:ea typeface="Tahoma" panose="020B0604030504040204" pitchFamily="34" charset="0"/>
              </a:rPr>
              <a:t>work</a:t>
            </a:r>
            <a:r>
              <a:rPr lang="en-US" sz="800" spc="5" dirty="0">
                <a:effectLst/>
                <a:ea typeface="Tahoma" panose="020B0604030504040204" pitchFamily="34" charset="0"/>
              </a:rPr>
              <a:t> </a:t>
            </a:r>
            <a:r>
              <a:rPr lang="en-US" sz="800" dirty="0">
                <a:effectLst/>
                <a:ea typeface="Tahoma" panose="020B0604030504040204" pitchFamily="34" charset="0"/>
              </a:rPr>
              <a:t>in a professional environment to create a performance</a:t>
            </a:r>
            <a:r>
              <a:rPr lang="en-US" sz="800" spc="5" dirty="0">
                <a:effectLst/>
                <a:ea typeface="Tahoma" panose="020B0604030504040204" pitchFamily="34" charset="0"/>
              </a:rPr>
              <a:t> </a:t>
            </a:r>
            <a:r>
              <a:rPr lang="en-US" sz="800" spc="-5" dirty="0">
                <a:effectLst/>
                <a:ea typeface="Tahoma" panose="020B0604030504040204" pitchFamily="34" charset="0"/>
              </a:rPr>
              <a:t>as well as the skills </a:t>
            </a:r>
            <a:r>
              <a:rPr lang="en-US" sz="800" dirty="0">
                <a:effectLst/>
                <a:ea typeface="Tahoma" panose="020B0604030504040204" pitchFamily="34" charset="0"/>
              </a:rPr>
              <a:t>and responsibilities that each</a:t>
            </a:r>
            <a:r>
              <a:rPr lang="en-US" sz="800" spc="5" dirty="0">
                <a:effectLst/>
                <a:ea typeface="Tahoma" panose="020B0604030504040204" pitchFamily="34" charset="0"/>
              </a:rPr>
              <a:t> </a:t>
            </a:r>
            <a:r>
              <a:rPr lang="en-US" sz="800" dirty="0">
                <a:effectLst/>
                <a:ea typeface="Tahoma" panose="020B0604030504040204" pitchFamily="34" charset="0"/>
              </a:rPr>
              <a:t>practitioner</a:t>
            </a:r>
            <a:r>
              <a:rPr lang="en-US" sz="800" spc="5" dirty="0">
                <a:effectLst/>
                <a:ea typeface="Tahoma" panose="020B0604030504040204" pitchFamily="34" charset="0"/>
              </a:rPr>
              <a:t> </a:t>
            </a:r>
            <a:r>
              <a:rPr lang="en-US" sz="800" dirty="0">
                <a:effectLst/>
                <a:ea typeface="Tahoma" panose="020B0604030504040204" pitchFamily="34" charset="0"/>
              </a:rPr>
              <a:t>will</a:t>
            </a:r>
            <a:r>
              <a:rPr lang="en-US" sz="800" spc="5" dirty="0">
                <a:effectLst/>
                <a:ea typeface="Tahoma" panose="020B0604030504040204" pitchFamily="34" charset="0"/>
              </a:rPr>
              <a:t> </a:t>
            </a:r>
            <a:r>
              <a:rPr lang="en-US" sz="800" dirty="0">
                <a:effectLst/>
                <a:ea typeface="Tahoma" panose="020B0604030504040204" pitchFamily="34" charset="0"/>
              </a:rPr>
              <a:t>need</a:t>
            </a:r>
            <a:r>
              <a:rPr lang="en-US" sz="800" spc="5" dirty="0">
                <a:effectLst/>
                <a:ea typeface="Tahoma" panose="020B0604030504040204" pitchFamily="34" charset="0"/>
              </a:rPr>
              <a:t> </a:t>
            </a:r>
            <a:r>
              <a:rPr lang="en-US" sz="800" dirty="0">
                <a:effectLst/>
                <a:ea typeface="Tahoma" panose="020B0604030504040204" pitchFamily="34" charset="0"/>
              </a:rPr>
              <a:t>to</a:t>
            </a:r>
            <a:r>
              <a:rPr lang="en-US" sz="800" spc="5" dirty="0">
                <a:effectLst/>
                <a:ea typeface="Tahoma" panose="020B0604030504040204" pitchFamily="34" charset="0"/>
              </a:rPr>
              <a:t> </a:t>
            </a:r>
            <a:r>
              <a:rPr lang="en-US" sz="800" dirty="0">
                <a:effectLst/>
                <a:ea typeface="Tahoma" panose="020B0604030504040204" pitchFamily="34" charset="0"/>
              </a:rPr>
              <a:t>work</a:t>
            </a:r>
            <a:r>
              <a:rPr lang="en-US" sz="800" spc="265" dirty="0">
                <a:effectLst/>
                <a:ea typeface="Tahoma" panose="020B0604030504040204" pitchFamily="34" charset="0"/>
              </a:rPr>
              <a:t> </a:t>
            </a:r>
            <a:r>
              <a:rPr lang="en-US" sz="800" dirty="0">
                <a:effectLst/>
                <a:ea typeface="Tahoma" panose="020B0604030504040204" pitchFamily="34" charset="0"/>
              </a:rPr>
              <a:t>successfully.</a:t>
            </a:r>
            <a:r>
              <a:rPr lang="en-US" sz="800" spc="265" dirty="0">
                <a:effectLst/>
                <a:ea typeface="Tahoma" panose="020B0604030504040204" pitchFamily="34" charset="0"/>
              </a:rPr>
              <a:t> </a:t>
            </a:r>
            <a:r>
              <a:rPr lang="en-US" sz="800" dirty="0">
                <a:effectLst/>
                <a:ea typeface="Tahoma" panose="020B0604030504040204" pitchFamily="34" charset="0"/>
              </a:rPr>
              <a:t>Students</a:t>
            </a:r>
            <a:r>
              <a:rPr lang="en-US" sz="800" spc="-255" dirty="0">
                <a:effectLst/>
                <a:ea typeface="Tahoma" panose="020B0604030504040204" pitchFamily="34" charset="0"/>
              </a:rPr>
              <a:t> </a:t>
            </a:r>
            <a:r>
              <a:rPr lang="en-US" sz="800" dirty="0">
                <a:effectLst/>
                <a:ea typeface="Tahoma" panose="020B0604030504040204" pitchFamily="34" charset="0"/>
              </a:rPr>
              <a:t>will know how theatre, TV and film are created and will</a:t>
            </a:r>
            <a:r>
              <a:rPr lang="en-US" sz="800" spc="5" dirty="0">
                <a:effectLst/>
                <a:ea typeface="Tahoma" panose="020B0604030504040204" pitchFamily="34" charset="0"/>
              </a:rPr>
              <a:t> </a:t>
            </a:r>
            <a:r>
              <a:rPr lang="en-US" sz="800" dirty="0">
                <a:effectLst/>
                <a:ea typeface="Tahoma" panose="020B0604030504040204" pitchFamily="34" charset="0"/>
              </a:rPr>
              <a:t>learn about professional directors, actors, dancers,</a:t>
            </a:r>
            <a:r>
              <a:rPr lang="en-US" sz="800" spc="5" dirty="0">
                <a:effectLst/>
                <a:ea typeface="Tahoma" panose="020B0604030504040204" pitchFamily="34" charset="0"/>
              </a:rPr>
              <a:t> </a:t>
            </a:r>
            <a:r>
              <a:rPr lang="en-US" sz="800" dirty="0">
                <a:effectLst/>
                <a:ea typeface="Tahoma" panose="020B0604030504040204" pitchFamily="34" charset="0"/>
              </a:rPr>
              <a:t>choreographers and the technical team. By the end of</a:t>
            </a:r>
            <a:r>
              <a:rPr lang="en-US" sz="800" spc="5" dirty="0">
                <a:effectLst/>
                <a:ea typeface="Tahoma" panose="020B0604030504040204" pitchFamily="34" charset="0"/>
              </a:rPr>
              <a:t> </a:t>
            </a:r>
            <a:r>
              <a:rPr lang="en-US" sz="800" dirty="0">
                <a:effectLst/>
                <a:ea typeface="Tahoma" panose="020B0604030504040204" pitchFamily="34" charset="0"/>
              </a:rPr>
              <a:t>the year all students will be able to </a:t>
            </a:r>
            <a:r>
              <a:rPr lang="en-US" sz="800" dirty="0" err="1">
                <a:effectLst/>
                <a:ea typeface="Tahoma" panose="020B0604030504040204" pitchFamily="34" charset="0"/>
              </a:rPr>
              <a:t>analyse</a:t>
            </a:r>
            <a:r>
              <a:rPr lang="en-US" sz="800" dirty="0">
                <a:effectLst/>
                <a:ea typeface="Tahoma" panose="020B0604030504040204" pitchFamily="34" charset="0"/>
              </a:rPr>
              <a:t> professional</a:t>
            </a:r>
            <a:r>
              <a:rPr lang="en-US" sz="800" spc="-255" dirty="0">
                <a:effectLst/>
                <a:ea typeface="Tahoma" panose="020B0604030504040204" pitchFamily="34" charset="0"/>
              </a:rPr>
              <a:t> </a:t>
            </a:r>
            <a:r>
              <a:rPr lang="en-US" sz="800" dirty="0">
                <a:effectLst/>
                <a:ea typeface="Tahoma" panose="020B0604030504040204" pitchFamily="34" charset="0"/>
              </a:rPr>
              <a:t>theatre using technical terminology that demonstrates</a:t>
            </a:r>
            <a:r>
              <a:rPr lang="en-US" sz="800" spc="5" dirty="0">
                <a:effectLst/>
                <a:ea typeface="Tahoma" panose="020B0604030504040204" pitchFamily="34" charset="0"/>
              </a:rPr>
              <a:t> </a:t>
            </a:r>
            <a:r>
              <a:rPr lang="en-US" sz="800" dirty="0">
                <a:effectLst/>
                <a:ea typeface="Tahoma" panose="020B0604030504040204" pitchFamily="34" charset="0"/>
              </a:rPr>
              <a:t>an</a:t>
            </a:r>
            <a:r>
              <a:rPr lang="en-US" sz="800" spc="-30" dirty="0">
                <a:effectLst/>
                <a:ea typeface="Tahoma" panose="020B0604030504040204" pitchFamily="34" charset="0"/>
              </a:rPr>
              <a:t> </a:t>
            </a:r>
            <a:r>
              <a:rPr lang="en-US" sz="800" dirty="0">
                <a:effectLst/>
                <a:ea typeface="Tahoma" panose="020B0604030504040204" pitchFamily="34" charset="0"/>
              </a:rPr>
              <a:t>in-depth</a:t>
            </a:r>
            <a:r>
              <a:rPr lang="en-US" sz="800" spc="-30" dirty="0">
                <a:effectLst/>
                <a:ea typeface="Tahoma" panose="020B0604030504040204" pitchFamily="34" charset="0"/>
              </a:rPr>
              <a:t> </a:t>
            </a:r>
            <a:r>
              <a:rPr lang="en-US" sz="800" dirty="0">
                <a:effectLst/>
                <a:ea typeface="Tahoma" panose="020B0604030504040204" pitchFamily="34" charset="0"/>
              </a:rPr>
              <a:t>understanding</a:t>
            </a:r>
            <a:r>
              <a:rPr lang="en-US" sz="800" spc="-30" dirty="0">
                <a:effectLst/>
                <a:ea typeface="Tahoma" panose="020B0604030504040204" pitchFamily="34" charset="0"/>
              </a:rPr>
              <a:t> </a:t>
            </a:r>
            <a:r>
              <a:rPr lang="en-US" sz="800" dirty="0">
                <a:effectLst/>
                <a:ea typeface="Tahoma" panose="020B0604030504040204" pitchFamily="34" charset="0"/>
              </a:rPr>
              <a:t>of</a:t>
            </a:r>
            <a:r>
              <a:rPr lang="en-US" sz="800" spc="-30" dirty="0">
                <a:effectLst/>
                <a:ea typeface="Tahoma" panose="020B0604030504040204" pitchFamily="34" charset="0"/>
              </a:rPr>
              <a:t> </a:t>
            </a:r>
            <a:r>
              <a:rPr lang="en-US" sz="800" dirty="0">
                <a:effectLst/>
                <a:ea typeface="Tahoma" panose="020B0604030504040204" pitchFamily="34" charset="0"/>
              </a:rPr>
              <a:t>theatre/film</a:t>
            </a:r>
            <a:r>
              <a:rPr lang="en-US" sz="800" spc="-25" dirty="0">
                <a:effectLst/>
                <a:ea typeface="Tahoma" panose="020B0604030504040204" pitchFamily="34" charset="0"/>
              </a:rPr>
              <a:t> </a:t>
            </a:r>
            <a:r>
              <a:rPr lang="en-US" sz="800" dirty="0">
                <a:effectLst/>
                <a:ea typeface="Tahoma" panose="020B0604030504040204" pitchFamily="34" charset="0"/>
              </a:rPr>
              <a:t>production. They will also take part in practical workshops, where</a:t>
            </a:r>
            <a:r>
              <a:rPr lang="en-US" sz="800" spc="5" dirty="0">
                <a:effectLst/>
                <a:ea typeface="Tahoma" panose="020B0604030504040204" pitchFamily="34" charset="0"/>
              </a:rPr>
              <a:t> </a:t>
            </a:r>
            <a:r>
              <a:rPr lang="en-US" sz="800" dirty="0">
                <a:effectLst/>
                <a:ea typeface="Tahoma" panose="020B0604030504040204" pitchFamily="34" charset="0"/>
              </a:rPr>
              <a:t>they will explore the practical skills needed in a variety</a:t>
            </a:r>
            <a:r>
              <a:rPr lang="en-US" sz="800" spc="-255" dirty="0">
                <a:effectLst/>
                <a:ea typeface="Tahoma" panose="020B0604030504040204" pitchFamily="34" charset="0"/>
              </a:rPr>
              <a:t> </a:t>
            </a:r>
            <a:r>
              <a:rPr lang="en-US" sz="800" dirty="0">
                <a:effectLst/>
                <a:ea typeface="Tahoma" panose="020B0604030504040204" pitchFamily="34" charset="0"/>
              </a:rPr>
              <a:t>of theatre genres. Students will be exposed to a wide</a:t>
            </a:r>
            <a:r>
              <a:rPr lang="en-US" sz="800" spc="5" dirty="0">
                <a:effectLst/>
                <a:ea typeface="Tahoma" panose="020B0604030504040204" pitchFamily="34" charset="0"/>
              </a:rPr>
              <a:t> </a:t>
            </a:r>
            <a:r>
              <a:rPr lang="en-US" sz="800" dirty="0">
                <a:effectLst/>
                <a:ea typeface="Tahoma" panose="020B0604030504040204" pitchFamily="34" charset="0"/>
              </a:rPr>
              <a:t>range of theatre, through Digital Theatre+ as well as</a:t>
            </a:r>
            <a:r>
              <a:rPr lang="en-US" sz="800" spc="5" dirty="0">
                <a:effectLst/>
                <a:ea typeface="Tahoma" panose="020B0604030504040204" pitchFamily="34" charset="0"/>
              </a:rPr>
              <a:t> </a:t>
            </a:r>
            <a:r>
              <a:rPr lang="en-US" sz="800" dirty="0">
                <a:effectLst/>
                <a:ea typeface="Tahoma" panose="020B0604030504040204" pitchFamily="34" charset="0"/>
              </a:rPr>
              <a:t>live</a:t>
            </a:r>
            <a:r>
              <a:rPr lang="en-US" sz="800" spc="-20" dirty="0">
                <a:effectLst/>
                <a:ea typeface="Tahoma" panose="020B0604030504040204" pitchFamily="34" charset="0"/>
              </a:rPr>
              <a:t> </a:t>
            </a:r>
            <a:r>
              <a:rPr lang="en-US" sz="800" dirty="0">
                <a:effectLst/>
                <a:ea typeface="Tahoma" panose="020B0604030504040204" pitchFamily="34" charset="0"/>
              </a:rPr>
              <a:t>theatre</a:t>
            </a:r>
            <a:r>
              <a:rPr lang="en-US" sz="800" spc="-20" dirty="0">
                <a:effectLst/>
                <a:ea typeface="Tahoma" panose="020B0604030504040204" pitchFamily="34" charset="0"/>
              </a:rPr>
              <a:t> </a:t>
            </a:r>
            <a:r>
              <a:rPr lang="en-US" sz="800" dirty="0">
                <a:effectLst/>
                <a:ea typeface="Tahoma" panose="020B0604030504040204" pitchFamily="34" charset="0"/>
              </a:rPr>
              <a:t>trips.</a:t>
            </a:r>
            <a:r>
              <a:rPr lang="en-US" sz="800" spc="-20" dirty="0">
                <a:effectLst/>
                <a:ea typeface="Tahoma" panose="020B0604030504040204" pitchFamily="34" charset="0"/>
              </a:rPr>
              <a:t> </a:t>
            </a:r>
            <a:r>
              <a:rPr lang="en-US" sz="800" dirty="0">
                <a:effectLst/>
                <a:ea typeface="Tahoma" panose="020B0604030504040204" pitchFamily="34" charset="0"/>
              </a:rPr>
              <a:t>Students</a:t>
            </a:r>
            <a:r>
              <a:rPr lang="en-US" sz="800" spc="-20" dirty="0">
                <a:effectLst/>
                <a:ea typeface="Tahoma" panose="020B0604030504040204" pitchFamily="34" charset="0"/>
              </a:rPr>
              <a:t> </a:t>
            </a:r>
            <a:r>
              <a:rPr lang="en-US" sz="800" dirty="0">
                <a:effectLst/>
                <a:ea typeface="Tahoma" panose="020B0604030504040204" pitchFamily="34" charset="0"/>
              </a:rPr>
              <a:t>will</a:t>
            </a:r>
            <a:r>
              <a:rPr lang="en-US" sz="800" spc="-20" dirty="0">
                <a:effectLst/>
                <a:ea typeface="Tahoma" panose="020B0604030504040204" pitchFamily="34" charset="0"/>
              </a:rPr>
              <a:t> </a:t>
            </a:r>
            <a:r>
              <a:rPr lang="en-US" sz="800" dirty="0">
                <a:effectLst/>
                <a:ea typeface="Tahoma" panose="020B0604030504040204" pitchFamily="34" charset="0"/>
              </a:rPr>
              <a:t>also</a:t>
            </a:r>
            <a:r>
              <a:rPr lang="en-US" sz="800" spc="-20" dirty="0">
                <a:effectLst/>
                <a:ea typeface="Tahoma" panose="020B0604030504040204" pitchFamily="34" charset="0"/>
              </a:rPr>
              <a:t> </a:t>
            </a:r>
            <a:r>
              <a:rPr lang="en-US" sz="800" dirty="0">
                <a:effectLst/>
                <a:ea typeface="Tahoma" panose="020B0604030504040204" pitchFamily="34" charset="0"/>
              </a:rPr>
              <a:t>have</a:t>
            </a:r>
            <a:r>
              <a:rPr lang="en-US" sz="800" spc="-20" dirty="0">
                <a:effectLst/>
                <a:ea typeface="Tahoma" panose="020B0604030504040204" pitchFamily="34" charset="0"/>
              </a:rPr>
              <a:t> </a:t>
            </a:r>
            <a:r>
              <a:rPr lang="en-US" sz="800" dirty="0">
                <a:effectLst/>
                <a:ea typeface="Tahoma" panose="020B0604030504040204" pitchFamily="34" charset="0"/>
              </a:rPr>
              <a:t>the</a:t>
            </a:r>
            <a:r>
              <a:rPr lang="en-US" sz="800" spc="-20" dirty="0">
                <a:effectLst/>
                <a:ea typeface="Tahoma" panose="020B0604030504040204" pitchFamily="34" charset="0"/>
              </a:rPr>
              <a:t> </a:t>
            </a:r>
            <a:r>
              <a:rPr lang="en-US" sz="800" dirty="0">
                <a:effectLst/>
                <a:ea typeface="Tahoma" panose="020B0604030504040204" pitchFamily="34" charset="0"/>
              </a:rPr>
              <a:t>chance</a:t>
            </a:r>
            <a:r>
              <a:rPr lang="en-US" sz="800" spc="-20" dirty="0">
                <a:effectLst/>
                <a:ea typeface="Tahoma" panose="020B0604030504040204" pitchFamily="34" charset="0"/>
              </a:rPr>
              <a:t> </a:t>
            </a:r>
            <a:r>
              <a:rPr lang="en-US" sz="800" dirty="0">
                <a:effectLst/>
                <a:ea typeface="Tahoma" panose="020B0604030504040204" pitchFamily="34" charset="0"/>
              </a:rPr>
              <a:t>to</a:t>
            </a:r>
            <a:r>
              <a:rPr lang="en-US" sz="800" spc="-255" dirty="0">
                <a:effectLst/>
                <a:ea typeface="Tahoma" panose="020B0604030504040204" pitchFamily="34" charset="0"/>
              </a:rPr>
              <a:t> </a:t>
            </a:r>
            <a:r>
              <a:rPr lang="en-US" sz="800" dirty="0">
                <a:effectLst/>
                <a:ea typeface="Tahoma" panose="020B0604030504040204" pitchFamily="34" charset="0"/>
              </a:rPr>
              <a:t>take</a:t>
            </a:r>
            <a:r>
              <a:rPr lang="en-US" sz="800" spc="40" dirty="0">
                <a:effectLst/>
                <a:ea typeface="Tahoma" panose="020B0604030504040204" pitchFamily="34" charset="0"/>
              </a:rPr>
              <a:t> </a:t>
            </a:r>
            <a:r>
              <a:rPr lang="en-US" sz="800" dirty="0">
                <a:effectLst/>
                <a:ea typeface="Tahoma" panose="020B0604030504040204" pitchFamily="34" charset="0"/>
              </a:rPr>
              <a:t>part</a:t>
            </a:r>
            <a:r>
              <a:rPr lang="en-US" sz="800" spc="40" dirty="0">
                <a:effectLst/>
                <a:ea typeface="Tahoma" panose="020B0604030504040204" pitchFamily="34" charset="0"/>
              </a:rPr>
              <a:t> </a:t>
            </a:r>
            <a:r>
              <a:rPr lang="en-US" sz="800" dirty="0">
                <a:effectLst/>
                <a:ea typeface="Tahoma" panose="020B0604030504040204" pitchFamily="34" charset="0"/>
              </a:rPr>
              <a:t>in</a:t>
            </a:r>
            <a:r>
              <a:rPr lang="en-US" sz="800" spc="40" dirty="0">
                <a:effectLst/>
                <a:ea typeface="Tahoma" panose="020B0604030504040204" pitchFamily="34" charset="0"/>
              </a:rPr>
              <a:t> </a:t>
            </a:r>
            <a:r>
              <a:rPr lang="en-US" sz="800" dirty="0">
                <a:effectLst/>
                <a:ea typeface="Tahoma" panose="020B0604030504040204" pitchFamily="34" charset="0"/>
              </a:rPr>
              <a:t>workshops</a:t>
            </a:r>
            <a:r>
              <a:rPr lang="en-US" sz="800" spc="40" dirty="0">
                <a:effectLst/>
                <a:ea typeface="Tahoma" panose="020B0604030504040204" pitchFamily="34" charset="0"/>
              </a:rPr>
              <a:t> </a:t>
            </a:r>
            <a:r>
              <a:rPr lang="en-US" sz="800" dirty="0">
                <a:effectLst/>
                <a:ea typeface="Tahoma" panose="020B0604030504040204" pitchFamily="34" charset="0"/>
              </a:rPr>
              <a:t>with</a:t>
            </a:r>
            <a:r>
              <a:rPr lang="en-US" sz="800" spc="40" dirty="0">
                <a:effectLst/>
                <a:ea typeface="Tahoma" panose="020B0604030504040204" pitchFamily="34" charset="0"/>
              </a:rPr>
              <a:t> </a:t>
            </a:r>
            <a:r>
              <a:rPr lang="en-US" sz="800" dirty="0">
                <a:effectLst/>
                <a:ea typeface="Tahoma" panose="020B0604030504040204" pitchFamily="34" charset="0"/>
              </a:rPr>
              <a:t>professional</a:t>
            </a:r>
            <a:r>
              <a:rPr lang="en-US" sz="800" spc="40" dirty="0">
                <a:effectLst/>
                <a:ea typeface="Tahoma" panose="020B0604030504040204" pitchFamily="34" charset="0"/>
              </a:rPr>
              <a:t> </a:t>
            </a:r>
            <a:r>
              <a:rPr lang="en-US" sz="800" dirty="0">
                <a:effectLst/>
                <a:ea typeface="Tahoma" panose="020B0604030504040204" pitchFamily="34" charset="0"/>
              </a:rPr>
              <a:t>performers</a:t>
            </a:r>
            <a:r>
              <a:rPr lang="en-US" sz="800" spc="5" dirty="0">
                <a:effectLst/>
                <a:ea typeface="Tahoma" panose="020B0604030504040204" pitchFamily="34" charset="0"/>
              </a:rPr>
              <a:t> </a:t>
            </a:r>
            <a:r>
              <a:rPr lang="en-US" sz="800" dirty="0">
                <a:effectLst/>
                <a:ea typeface="Tahoma" panose="020B0604030504040204" pitchFamily="34" charset="0"/>
              </a:rPr>
              <a:t>to</a:t>
            </a:r>
            <a:r>
              <a:rPr lang="en-US" sz="800" spc="-20" dirty="0">
                <a:effectLst/>
                <a:ea typeface="Tahoma" panose="020B0604030504040204" pitchFamily="34" charset="0"/>
              </a:rPr>
              <a:t> </a:t>
            </a:r>
            <a:r>
              <a:rPr lang="en-US" sz="800" dirty="0">
                <a:effectLst/>
                <a:ea typeface="Tahoma" panose="020B0604030504040204" pitchFamily="34" charset="0"/>
              </a:rPr>
              <a:t>further</a:t>
            </a:r>
            <a:r>
              <a:rPr lang="en-US" sz="800" spc="-15" dirty="0">
                <a:effectLst/>
                <a:ea typeface="Tahoma" panose="020B0604030504040204" pitchFamily="34" charset="0"/>
              </a:rPr>
              <a:t> </a:t>
            </a:r>
            <a:r>
              <a:rPr lang="en-US" sz="800" dirty="0">
                <a:effectLst/>
                <a:ea typeface="Tahoma" panose="020B0604030504040204" pitchFamily="34" charset="0"/>
              </a:rPr>
              <a:t>enhance</a:t>
            </a:r>
            <a:r>
              <a:rPr lang="en-US" sz="800" spc="-20" dirty="0">
                <a:effectLst/>
                <a:ea typeface="Tahoma" panose="020B0604030504040204" pitchFamily="34" charset="0"/>
              </a:rPr>
              <a:t> </a:t>
            </a:r>
            <a:r>
              <a:rPr lang="en-US" sz="800" dirty="0">
                <a:effectLst/>
                <a:ea typeface="Tahoma" panose="020B0604030504040204" pitchFamily="34" charset="0"/>
              </a:rPr>
              <a:t>their</a:t>
            </a:r>
            <a:r>
              <a:rPr lang="en-US" sz="800" spc="-15" dirty="0">
                <a:effectLst/>
                <a:ea typeface="Tahoma" panose="020B0604030504040204" pitchFamily="34" charset="0"/>
              </a:rPr>
              <a:t> </a:t>
            </a:r>
            <a:r>
              <a:rPr lang="en-US" sz="800" dirty="0">
                <a:effectLst/>
                <a:ea typeface="Tahoma" panose="020B0604030504040204" pitchFamily="34" charset="0"/>
              </a:rPr>
              <a:t>knowledge</a:t>
            </a:r>
            <a:r>
              <a:rPr lang="en-US" sz="800" spc="-20" dirty="0">
                <a:effectLst/>
                <a:ea typeface="Tahoma" panose="020B0604030504040204" pitchFamily="34" charset="0"/>
              </a:rPr>
              <a:t> </a:t>
            </a:r>
            <a:r>
              <a:rPr lang="en-US" sz="800" dirty="0">
                <a:effectLst/>
                <a:ea typeface="Tahoma" panose="020B0604030504040204" pitchFamily="34" charset="0"/>
              </a:rPr>
              <a:t>and</a:t>
            </a:r>
            <a:r>
              <a:rPr lang="en-US" sz="800" spc="-15" dirty="0">
                <a:effectLst/>
                <a:ea typeface="Tahoma" panose="020B0604030504040204" pitchFamily="34" charset="0"/>
              </a:rPr>
              <a:t> </a:t>
            </a:r>
            <a:r>
              <a:rPr lang="en-US" sz="800" dirty="0">
                <a:effectLst/>
                <a:ea typeface="Tahoma" panose="020B0604030504040204" pitchFamily="34" charset="0"/>
              </a:rPr>
              <a:t>skills</a:t>
            </a:r>
            <a:r>
              <a:rPr lang="en-US" sz="800" spc="-20" dirty="0">
                <a:effectLst/>
                <a:ea typeface="Tahoma" panose="020B0604030504040204" pitchFamily="34" charset="0"/>
              </a:rPr>
              <a:t> </a:t>
            </a:r>
            <a:r>
              <a:rPr lang="en-US" sz="800" dirty="0">
                <a:effectLst/>
                <a:ea typeface="Tahoma" panose="020B0604030504040204" pitchFamily="34" charset="0"/>
              </a:rPr>
              <a:t>in</a:t>
            </a:r>
            <a:r>
              <a:rPr lang="en-US" sz="800" spc="-15" dirty="0">
                <a:effectLst/>
                <a:ea typeface="Tahoma" panose="020B0604030504040204" pitchFamily="34" charset="0"/>
              </a:rPr>
              <a:t> </a:t>
            </a:r>
            <a:r>
              <a:rPr lang="en-US" sz="800" dirty="0">
                <a:effectLst/>
                <a:ea typeface="Tahoma" panose="020B0604030504040204" pitchFamily="34" charset="0"/>
              </a:rPr>
              <a:t>the performance</a:t>
            </a:r>
            <a:r>
              <a:rPr lang="en-US" sz="800" spc="-30" dirty="0">
                <a:effectLst/>
                <a:ea typeface="Tahoma" panose="020B0604030504040204" pitchFamily="34" charset="0"/>
              </a:rPr>
              <a:t> </a:t>
            </a:r>
            <a:r>
              <a:rPr lang="en-US" sz="800" dirty="0">
                <a:effectLst/>
                <a:ea typeface="Tahoma" panose="020B0604030504040204" pitchFamily="34" charset="0"/>
              </a:rPr>
              <a:t>industry.</a:t>
            </a:r>
            <a:r>
              <a:rPr lang="en-US" sz="800" spc="-25" dirty="0">
                <a:effectLst/>
                <a:ea typeface="Tahoma" panose="020B0604030504040204" pitchFamily="34" charset="0"/>
              </a:rPr>
              <a:t> </a:t>
            </a:r>
            <a:r>
              <a:rPr lang="en-US" sz="800" dirty="0">
                <a:effectLst/>
                <a:ea typeface="Tahoma" panose="020B0604030504040204" pitchFamily="34" charset="0"/>
              </a:rPr>
              <a:t>Students</a:t>
            </a:r>
            <a:r>
              <a:rPr lang="en-US" sz="800" spc="-25" dirty="0">
                <a:effectLst/>
                <a:ea typeface="Tahoma" panose="020B0604030504040204" pitchFamily="34" charset="0"/>
              </a:rPr>
              <a:t> </a:t>
            </a:r>
            <a:r>
              <a:rPr lang="en-US" sz="800" dirty="0">
                <a:effectLst/>
                <a:ea typeface="Tahoma" panose="020B0604030504040204" pitchFamily="34" charset="0"/>
              </a:rPr>
              <a:t>will</a:t>
            </a:r>
            <a:r>
              <a:rPr lang="en-US" sz="800" spc="-25" dirty="0">
                <a:effectLst/>
                <a:ea typeface="Tahoma" panose="020B0604030504040204" pitchFamily="34" charset="0"/>
              </a:rPr>
              <a:t> </a:t>
            </a:r>
            <a:r>
              <a:rPr lang="en-US" sz="800" dirty="0">
                <a:effectLst/>
                <a:ea typeface="Tahoma" panose="020B0604030504040204" pitchFamily="34" charset="0"/>
              </a:rPr>
              <a:t>have</a:t>
            </a:r>
            <a:r>
              <a:rPr lang="en-US" sz="800" spc="-25" dirty="0">
                <a:effectLst/>
                <a:ea typeface="Tahoma" panose="020B0604030504040204" pitchFamily="34" charset="0"/>
              </a:rPr>
              <a:t> </a:t>
            </a:r>
            <a:r>
              <a:rPr lang="en-US" sz="800" dirty="0">
                <a:effectLst/>
                <a:ea typeface="Tahoma" panose="020B0604030504040204" pitchFamily="34" charset="0"/>
              </a:rPr>
              <a:t>the</a:t>
            </a:r>
            <a:r>
              <a:rPr lang="en-US" sz="800" spc="-25" dirty="0">
                <a:effectLst/>
                <a:ea typeface="Tahoma" panose="020B0604030504040204" pitchFamily="34" charset="0"/>
              </a:rPr>
              <a:t> </a:t>
            </a:r>
            <a:r>
              <a:rPr lang="en-US" sz="800" dirty="0">
                <a:effectLst/>
                <a:ea typeface="Tahoma" panose="020B0604030504040204" pitchFamily="34" charset="0"/>
              </a:rPr>
              <a:t>knowledge</a:t>
            </a:r>
            <a:r>
              <a:rPr lang="en-US" sz="800" spc="-250" dirty="0">
                <a:effectLst/>
                <a:ea typeface="Tahoma" panose="020B0604030504040204" pitchFamily="34" charset="0"/>
              </a:rPr>
              <a:t> </a:t>
            </a:r>
            <a:r>
              <a:rPr lang="en-US" sz="800" dirty="0">
                <a:effectLst/>
                <a:ea typeface="Tahoma" panose="020B0604030504040204" pitchFamily="34" charset="0"/>
              </a:rPr>
              <a:t>that underpins effective use of skills, process and</a:t>
            </a:r>
            <a:r>
              <a:rPr lang="en-US" sz="800" spc="5" dirty="0">
                <a:effectLst/>
                <a:ea typeface="Tahoma" panose="020B0604030504040204" pitchFamily="34" charset="0"/>
              </a:rPr>
              <a:t> </a:t>
            </a:r>
            <a:r>
              <a:rPr lang="en-US" sz="800" dirty="0">
                <a:effectLst/>
                <a:ea typeface="Tahoma" panose="020B0604030504040204" pitchFamily="34" charset="0"/>
              </a:rPr>
              <a:t>attitudes in the sector such as roles, responsibilities,</a:t>
            </a:r>
            <a:r>
              <a:rPr lang="en-US" sz="800" spc="5" dirty="0">
                <a:effectLst/>
                <a:ea typeface="Tahoma" panose="020B0604030504040204" pitchFamily="34" charset="0"/>
              </a:rPr>
              <a:t> </a:t>
            </a:r>
            <a:r>
              <a:rPr lang="en-US" sz="800" dirty="0">
                <a:effectLst/>
                <a:ea typeface="Tahoma" panose="020B0604030504040204" pitchFamily="34" charset="0"/>
              </a:rPr>
              <a:t>performance</a:t>
            </a:r>
            <a:r>
              <a:rPr lang="en-US" sz="800" spc="30" dirty="0">
                <a:effectLst/>
                <a:ea typeface="Tahoma" panose="020B0604030504040204" pitchFamily="34" charset="0"/>
              </a:rPr>
              <a:t> </a:t>
            </a:r>
            <a:r>
              <a:rPr lang="en-US" sz="800" dirty="0">
                <a:effectLst/>
                <a:ea typeface="Tahoma" panose="020B0604030504040204" pitchFamily="34" charset="0"/>
              </a:rPr>
              <a:t>disciplines</a:t>
            </a:r>
            <a:r>
              <a:rPr lang="en-US" sz="800" spc="30" dirty="0">
                <a:effectLst/>
                <a:ea typeface="Tahoma" panose="020B0604030504040204" pitchFamily="34" charset="0"/>
              </a:rPr>
              <a:t> </a:t>
            </a:r>
            <a:r>
              <a:rPr lang="en-US" sz="800" dirty="0">
                <a:effectLst/>
                <a:ea typeface="Tahoma" panose="020B0604030504040204" pitchFamily="34" charset="0"/>
              </a:rPr>
              <a:t>and</a:t>
            </a:r>
            <a:r>
              <a:rPr lang="en-US" sz="800" spc="30" dirty="0">
                <a:effectLst/>
                <a:ea typeface="Tahoma" panose="020B0604030504040204" pitchFamily="34" charset="0"/>
              </a:rPr>
              <a:t> </a:t>
            </a:r>
            <a:r>
              <a:rPr lang="en-US" sz="800" dirty="0">
                <a:effectLst/>
                <a:ea typeface="Tahoma" panose="020B0604030504040204" pitchFamily="34" charset="0"/>
              </a:rPr>
              <a:t>styles.</a:t>
            </a:r>
            <a:r>
              <a:rPr lang="en-US" sz="800" spc="35" dirty="0">
                <a:effectLst/>
                <a:ea typeface="Tahoma" panose="020B0604030504040204" pitchFamily="34" charset="0"/>
              </a:rPr>
              <a:t> </a:t>
            </a:r>
            <a:r>
              <a:rPr lang="en-US" sz="800" dirty="0">
                <a:effectLst/>
                <a:ea typeface="Tahoma" panose="020B0604030504040204" pitchFamily="34" charset="0"/>
              </a:rPr>
              <a:t>They</a:t>
            </a:r>
            <a:r>
              <a:rPr lang="en-US" sz="800" spc="30" dirty="0">
                <a:effectLst/>
                <a:ea typeface="Tahoma" panose="020B0604030504040204" pitchFamily="34" charset="0"/>
              </a:rPr>
              <a:t> </a:t>
            </a:r>
            <a:r>
              <a:rPr lang="en-US" sz="800" dirty="0">
                <a:effectLst/>
                <a:ea typeface="Tahoma" panose="020B0604030504040204" pitchFamily="34" charset="0"/>
              </a:rPr>
              <a:t>will</a:t>
            </a:r>
            <a:r>
              <a:rPr lang="en-US" sz="800" spc="30" dirty="0">
                <a:effectLst/>
                <a:ea typeface="Tahoma" panose="020B0604030504040204" pitchFamily="34" charset="0"/>
              </a:rPr>
              <a:t> </a:t>
            </a:r>
            <a:r>
              <a:rPr lang="en-US" sz="800" dirty="0">
                <a:effectLst/>
                <a:ea typeface="Tahoma" panose="020B0604030504040204" pitchFamily="34" charset="0"/>
              </a:rPr>
              <a:t>explore</a:t>
            </a:r>
            <a:r>
              <a:rPr lang="en-US" sz="800" spc="5" dirty="0">
                <a:effectLst/>
                <a:ea typeface="Tahoma" panose="020B0604030504040204" pitchFamily="34" charset="0"/>
              </a:rPr>
              <a:t> </a:t>
            </a:r>
            <a:r>
              <a:rPr lang="en-US" sz="800" dirty="0">
                <a:effectLst/>
                <a:ea typeface="Tahoma" panose="020B0604030504040204" pitchFamily="34" charset="0"/>
              </a:rPr>
              <a:t>the cultural and historical influences that have shaped</a:t>
            </a:r>
            <a:r>
              <a:rPr lang="en-US" sz="800" spc="5" dirty="0">
                <a:effectLst/>
                <a:ea typeface="Tahoma" panose="020B0604030504040204" pitchFamily="34" charset="0"/>
              </a:rPr>
              <a:t> </a:t>
            </a:r>
            <a:r>
              <a:rPr lang="en-US" sz="800" dirty="0">
                <a:effectLst/>
                <a:ea typeface="Tahoma" panose="020B0604030504040204" pitchFamily="34" charset="0"/>
              </a:rPr>
              <a:t>theatre, as well as the creative intentions. The year 10</a:t>
            </a:r>
            <a:r>
              <a:rPr lang="en-US" sz="800" spc="5" dirty="0">
                <a:effectLst/>
                <a:ea typeface="Tahoma" panose="020B0604030504040204" pitchFamily="34" charset="0"/>
              </a:rPr>
              <a:t> </a:t>
            </a:r>
            <a:r>
              <a:rPr lang="en-US" sz="800" dirty="0">
                <a:effectLst/>
                <a:ea typeface="Tahoma" panose="020B0604030504040204" pitchFamily="34" charset="0"/>
              </a:rPr>
              <a:t>course</a:t>
            </a:r>
            <a:r>
              <a:rPr lang="en-US" sz="800" spc="-40" dirty="0">
                <a:effectLst/>
                <a:ea typeface="Tahoma" panose="020B0604030504040204" pitchFamily="34" charset="0"/>
              </a:rPr>
              <a:t> </a:t>
            </a:r>
            <a:r>
              <a:rPr lang="en-US" sz="800" dirty="0">
                <a:effectLst/>
                <a:ea typeface="Tahoma" panose="020B0604030504040204" pitchFamily="34" charset="0"/>
              </a:rPr>
              <a:t>will</a:t>
            </a:r>
            <a:r>
              <a:rPr lang="en-US" sz="800" spc="-40" dirty="0">
                <a:effectLst/>
                <a:ea typeface="Tahoma" panose="020B0604030504040204" pitchFamily="34" charset="0"/>
              </a:rPr>
              <a:t> </a:t>
            </a:r>
            <a:r>
              <a:rPr lang="en-US" sz="800" dirty="0">
                <a:effectLst/>
                <a:ea typeface="Tahoma" panose="020B0604030504040204" pitchFamily="34" charset="0"/>
              </a:rPr>
              <a:t>prepare</a:t>
            </a:r>
            <a:r>
              <a:rPr lang="en-US" sz="800" spc="-40" dirty="0">
                <a:effectLst/>
                <a:ea typeface="Tahoma" panose="020B0604030504040204" pitchFamily="34" charset="0"/>
              </a:rPr>
              <a:t> </a:t>
            </a:r>
            <a:r>
              <a:rPr lang="en-US" sz="800" dirty="0">
                <a:effectLst/>
                <a:ea typeface="Tahoma" panose="020B0604030504040204" pitchFamily="34" charset="0"/>
              </a:rPr>
              <a:t>students</a:t>
            </a:r>
            <a:r>
              <a:rPr lang="en-US" sz="800" spc="-40" dirty="0">
                <a:effectLst/>
                <a:ea typeface="Tahoma" panose="020B0604030504040204" pitchFamily="34" charset="0"/>
              </a:rPr>
              <a:t> </a:t>
            </a:r>
            <a:r>
              <a:rPr lang="en-US" sz="800" dirty="0">
                <a:effectLst/>
                <a:ea typeface="Tahoma" panose="020B0604030504040204" pitchFamily="34" charset="0"/>
              </a:rPr>
              <a:t>for</a:t>
            </a:r>
            <a:r>
              <a:rPr lang="en-US" sz="800" spc="-35" dirty="0">
                <a:effectLst/>
                <a:ea typeface="Tahoma" panose="020B0604030504040204" pitchFamily="34" charset="0"/>
              </a:rPr>
              <a:t> </a:t>
            </a:r>
            <a:r>
              <a:rPr lang="en-US" sz="800" dirty="0">
                <a:effectLst/>
                <a:ea typeface="Tahoma" panose="020B0604030504040204" pitchFamily="34" charset="0"/>
              </a:rPr>
              <a:t>year</a:t>
            </a:r>
            <a:r>
              <a:rPr lang="en-US" sz="800" spc="-40" dirty="0">
                <a:effectLst/>
                <a:ea typeface="Tahoma" panose="020B0604030504040204" pitchFamily="34" charset="0"/>
              </a:rPr>
              <a:t> </a:t>
            </a:r>
            <a:r>
              <a:rPr lang="en-US" sz="800" dirty="0">
                <a:effectLst/>
                <a:ea typeface="Tahoma" panose="020B0604030504040204" pitchFamily="34" charset="0"/>
              </a:rPr>
              <a:t>11</a:t>
            </a:r>
            <a:r>
              <a:rPr lang="en-US" sz="800" spc="-40" dirty="0">
                <a:effectLst/>
                <a:ea typeface="Tahoma" panose="020B0604030504040204" pitchFamily="34" charset="0"/>
              </a:rPr>
              <a:t> </a:t>
            </a:r>
            <a:r>
              <a:rPr lang="en-US" sz="800" dirty="0">
                <a:effectLst/>
                <a:ea typeface="Tahoma" panose="020B0604030504040204" pitchFamily="34" charset="0"/>
              </a:rPr>
              <a:t>where</a:t>
            </a:r>
            <a:r>
              <a:rPr lang="en-US" sz="800" spc="-40" dirty="0">
                <a:effectLst/>
                <a:ea typeface="Tahoma" panose="020B0604030504040204" pitchFamily="34" charset="0"/>
              </a:rPr>
              <a:t> </a:t>
            </a:r>
            <a:r>
              <a:rPr lang="en-US" sz="800" dirty="0">
                <a:effectLst/>
                <a:ea typeface="Tahoma" panose="020B0604030504040204" pitchFamily="34" charset="0"/>
              </a:rPr>
              <a:t>they will use the</a:t>
            </a:r>
            <a:r>
              <a:rPr lang="en-US" sz="800" spc="5" dirty="0">
                <a:effectLst/>
                <a:ea typeface="Tahoma" panose="020B0604030504040204" pitchFamily="34" charset="0"/>
              </a:rPr>
              <a:t> </a:t>
            </a:r>
            <a:r>
              <a:rPr lang="en-US" sz="800" dirty="0">
                <a:effectLst/>
                <a:ea typeface="Tahoma" panose="020B0604030504040204" pitchFamily="34" charset="0"/>
              </a:rPr>
              <a:t>knowledge and</a:t>
            </a:r>
            <a:r>
              <a:rPr lang="en-US" sz="800" spc="5" dirty="0">
                <a:effectLst/>
                <a:ea typeface="Tahoma" panose="020B0604030504040204" pitchFamily="34" charset="0"/>
              </a:rPr>
              <a:t> </a:t>
            </a:r>
            <a:r>
              <a:rPr lang="en-US" sz="800" dirty="0">
                <a:effectLst/>
                <a:ea typeface="Tahoma" panose="020B0604030504040204" pitchFamily="34" charset="0"/>
              </a:rPr>
              <a:t>skills to</a:t>
            </a:r>
            <a:r>
              <a:rPr lang="en-US" sz="800" spc="5" dirty="0">
                <a:effectLst/>
                <a:ea typeface="Tahoma" panose="020B0604030504040204" pitchFamily="34" charset="0"/>
              </a:rPr>
              <a:t> </a:t>
            </a:r>
            <a:r>
              <a:rPr lang="en-US" sz="800" dirty="0">
                <a:effectLst/>
                <a:ea typeface="Tahoma" panose="020B0604030504040204" pitchFamily="34" charset="0"/>
              </a:rPr>
              <a:t>complete a</a:t>
            </a:r>
            <a:r>
              <a:rPr lang="en-US" sz="800" spc="5" dirty="0">
                <a:effectLst/>
                <a:ea typeface="Tahoma" panose="020B0604030504040204" pitchFamily="34" charset="0"/>
              </a:rPr>
              <a:t> </a:t>
            </a:r>
            <a:r>
              <a:rPr lang="en-US" sz="800" dirty="0">
                <a:effectLst/>
                <a:ea typeface="Tahoma" panose="020B0604030504040204" pitchFamily="34" charset="0"/>
              </a:rPr>
              <a:t>full</a:t>
            </a:r>
            <a:r>
              <a:rPr lang="en-US" sz="800" spc="-250" dirty="0">
                <a:effectLst/>
                <a:ea typeface="Tahoma" panose="020B0604030504040204" pitchFamily="34" charset="0"/>
              </a:rPr>
              <a:t> </a:t>
            </a:r>
            <a:r>
              <a:rPr lang="en-US" sz="800" dirty="0">
                <a:effectLst/>
                <a:ea typeface="Tahoma" panose="020B0604030504040204" pitchFamily="34" charset="0"/>
              </a:rPr>
              <a:t>performance</a:t>
            </a:r>
            <a:r>
              <a:rPr lang="en-US" sz="800" spc="-40" dirty="0">
                <a:effectLst/>
                <a:ea typeface="Tahoma" panose="020B0604030504040204" pitchFamily="34" charset="0"/>
              </a:rPr>
              <a:t> </a:t>
            </a:r>
            <a:r>
              <a:rPr lang="en-US" sz="800" dirty="0">
                <a:effectLst/>
                <a:ea typeface="Tahoma" panose="020B0604030504040204" pitchFamily="34" charset="0"/>
              </a:rPr>
              <a:t>of</a:t>
            </a:r>
            <a:r>
              <a:rPr lang="en-US" sz="800" spc="-35" dirty="0">
                <a:effectLst/>
                <a:ea typeface="Tahoma" panose="020B0604030504040204" pitchFamily="34" charset="0"/>
              </a:rPr>
              <a:t> </a:t>
            </a:r>
            <a:r>
              <a:rPr lang="en-US" sz="800" dirty="0">
                <a:effectLst/>
                <a:ea typeface="Tahoma" panose="020B0604030504040204" pitchFamily="34" charset="0"/>
              </a:rPr>
              <a:t>a</a:t>
            </a:r>
            <a:r>
              <a:rPr lang="en-US" sz="800" spc="-40" dirty="0">
                <a:effectLst/>
                <a:ea typeface="Tahoma" panose="020B0604030504040204" pitchFamily="34" charset="0"/>
              </a:rPr>
              <a:t> </a:t>
            </a:r>
            <a:r>
              <a:rPr lang="en-US" sz="800" dirty="0">
                <a:effectLst/>
                <a:ea typeface="Tahoma" panose="020B0604030504040204" pitchFamily="34" charset="0"/>
              </a:rPr>
              <a:t>professional</a:t>
            </a:r>
            <a:r>
              <a:rPr lang="en-US" sz="800" spc="-35" dirty="0">
                <a:effectLst/>
                <a:ea typeface="Tahoma" panose="020B0604030504040204" pitchFamily="34" charset="0"/>
              </a:rPr>
              <a:t> </a:t>
            </a:r>
            <a:r>
              <a:rPr lang="en-US" sz="800" dirty="0">
                <a:effectLst/>
                <a:ea typeface="Tahoma" panose="020B0604030504040204" pitchFamily="34" charset="0"/>
              </a:rPr>
              <a:t>piece</a:t>
            </a:r>
            <a:r>
              <a:rPr lang="en-US" sz="800" spc="-40" dirty="0">
                <a:effectLst/>
                <a:ea typeface="Tahoma" panose="020B0604030504040204" pitchFamily="34" charset="0"/>
              </a:rPr>
              <a:t> </a:t>
            </a:r>
            <a:r>
              <a:rPr lang="en-US" sz="800" dirty="0">
                <a:effectLst/>
                <a:ea typeface="Tahoma" panose="020B0604030504040204" pitchFamily="34" charset="0"/>
              </a:rPr>
              <a:t>of</a:t>
            </a:r>
            <a:r>
              <a:rPr lang="en-US" sz="800" spc="-35" dirty="0">
                <a:effectLst/>
                <a:ea typeface="Tahoma" panose="020B0604030504040204" pitchFamily="34" charset="0"/>
              </a:rPr>
              <a:t> </a:t>
            </a:r>
            <a:r>
              <a:rPr lang="en-US" sz="800" dirty="0">
                <a:effectLst/>
                <a:ea typeface="Tahoma" panose="020B0604030504040204" pitchFamily="34" charset="0"/>
              </a:rPr>
              <a:t>theatre.</a:t>
            </a:r>
            <a:endParaRPr lang="en-GB" sz="800" dirty="0">
              <a:effectLst/>
              <a:ea typeface="Tahoma" panose="020B0604030504040204" pitchFamily="34" charset="0"/>
            </a:endParaRPr>
          </a:p>
        </p:txBody>
      </p:sp>
      <p:graphicFrame>
        <p:nvGraphicFramePr>
          <p:cNvPr id="24" name="Table 23">
            <a:extLst>
              <a:ext uri="{FF2B5EF4-FFF2-40B4-BE49-F238E27FC236}">
                <a16:creationId xmlns:a16="http://schemas.microsoft.com/office/drawing/2014/main" id="{A0BA8B1C-4404-4D1D-B07E-B0124332E934}"/>
              </a:ext>
            </a:extLst>
          </p:cNvPr>
          <p:cNvGraphicFramePr>
            <a:graphicFrameLocks noGrp="1"/>
          </p:cNvGraphicFramePr>
          <p:nvPr>
            <p:extLst>
              <p:ext uri="{D42A27DB-BD31-4B8C-83A1-F6EECF244321}">
                <p14:modId xmlns:p14="http://schemas.microsoft.com/office/powerpoint/2010/main" val="2912713389"/>
              </p:ext>
            </p:extLst>
          </p:nvPr>
        </p:nvGraphicFramePr>
        <p:xfrm>
          <a:off x="298173" y="2908686"/>
          <a:ext cx="9091585" cy="1491361"/>
        </p:xfrm>
        <a:graphic>
          <a:graphicData uri="http://schemas.openxmlformats.org/drawingml/2006/table">
            <a:tbl>
              <a:tblPr firstRow="1" firstCol="1" bandRow="1">
                <a:tableStyleId>{5C22544A-7EE6-4342-B048-85BDC9FD1C3A}</a:tableStyleId>
              </a:tblPr>
              <a:tblGrid>
                <a:gridCol w="522905">
                  <a:extLst>
                    <a:ext uri="{9D8B030D-6E8A-4147-A177-3AD203B41FA5}">
                      <a16:colId xmlns:a16="http://schemas.microsoft.com/office/drawing/2014/main" val="294075316"/>
                    </a:ext>
                  </a:extLst>
                </a:gridCol>
                <a:gridCol w="3686674">
                  <a:extLst>
                    <a:ext uri="{9D8B030D-6E8A-4147-A177-3AD203B41FA5}">
                      <a16:colId xmlns:a16="http://schemas.microsoft.com/office/drawing/2014/main" val="3924005494"/>
                    </a:ext>
                  </a:extLst>
                </a:gridCol>
                <a:gridCol w="4882006">
                  <a:extLst>
                    <a:ext uri="{9D8B030D-6E8A-4147-A177-3AD203B41FA5}">
                      <a16:colId xmlns:a16="http://schemas.microsoft.com/office/drawing/2014/main" val="2457759666"/>
                    </a:ext>
                  </a:extLst>
                </a:gridCol>
              </a:tblGrid>
              <a:tr h="371934">
                <a:tc>
                  <a:txBody>
                    <a:bodyPr/>
                    <a:lstStyle/>
                    <a:p>
                      <a:pPr algn="ctr">
                        <a:lnSpc>
                          <a:spcPct val="107000"/>
                        </a:lnSpc>
                        <a:spcAft>
                          <a:spcPts val="800"/>
                        </a:spcAft>
                      </a:pPr>
                      <a:endParaRPr lang="en-GB" sz="80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1E1"/>
                    </a:solidFill>
                  </a:tcPr>
                </a:tc>
                <a:tc>
                  <a:txBody>
                    <a:bodyPr/>
                    <a:lstStyle/>
                    <a:p>
                      <a:pPr algn="ctr">
                        <a:lnSpc>
                          <a:spcPct val="107000"/>
                        </a:lnSpc>
                        <a:spcAft>
                          <a:spcPts val="800"/>
                        </a:spcAft>
                      </a:pPr>
                      <a:r>
                        <a:rPr lang="en-GB" sz="800" dirty="0">
                          <a:solidFill>
                            <a:sysClr val="windowText" lastClr="000000"/>
                          </a:solidFill>
                          <a:effectLst/>
                          <a:latin typeface="+mn-lt"/>
                        </a:rPr>
                        <a:t>PRIOR LEARNING</a:t>
                      </a:r>
                      <a:endParaRPr lang="en-GB" sz="80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1E1"/>
                    </a:solidFill>
                  </a:tcPr>
                </a:tc>
                <a:tc>
                  <a:txBody>
                    <a:bodyPr/>
                    <a:lstStyle/>
                    <a:p>
                      <a:pPr lvl="0" algn="l">
                        <a:lnSpc>
                          <a:spcPct val="107000"/>
                        </a:lnSpc>
                        <a:spcAft>
                          <a:spcPts val="800"/>
                        </a:spcAft>
                        <a:buNone/>
                      </a:pPr>
                      <a:r>
                        <a:rPr lang="en-GB" sz="800" dirty="0">
                          <a:solidFill>
                            <a:sysClr val="windowText" lastClr="000000"/>
                          </a:solidFill>
                          <a:effectLst/>
                          <a:latin typeface="+mn-lt"/>
                          <a:ea typeface="Calibri"/>
                          <a:cs typeface="Times New Roman"/>
                        </a:rPr>
                        <a:t>At Key Stage 3, students are  introduced to three distinct disciplines: Commedia </a:t>
                      </a:r>
                      <a:r>
                        <a:rPr lang="en-GB" sz="800" dirty="0" err="1">
                          <a:solidFill>
                            <a:sysClr val="windowText" lastClr="000000"/>
                          </a:solidFill>
                          <a:effectLst/>
                          <a:latin typeface="+mn-lt"/>
                          <a:ea typeface="Calibri"/>
                          <a:cs typeface="Times New Roman"/>
                        </a:rPr>
                        <a:t>Dell'Arte</a:t>
                      </a:r>
                      <a:r>
                        <a:rPr lang="en-GB" sz="800" dirty="0">
                          <a:solidFill>
                            <a:sysClr val="windowText" lastClr="000000"/>
                          </a:solidFill>
                          <a:effectLst/>
                          <a:latin typeface="+mn-lt"/>
                          <a:ea typeface="Calibri"/>
                          <a:cs typeface="Times New Roman"/>
                        </a:rPr>
                        <a:t>, devising performances from a stimulus and Trestle Mask work. These areas of study provide a rich foundation in theatrical techniques and performance skills. Through workshops and group work, students sharpen their ability to devise, collaborate and perform, therefore a deeper understanding of theatrical processes.</a:t>
                      </a: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0351144"/>
                  </a:ext>
                </a:extLst>
              </a:tr>
              <a:tr h="476662">
                <a:tc>
                  <a:txBody>
                    <a:bodyPr/>
                    <a:lstStyle/>
                    <a:p>
                      <a:pPr algn="ctr">
                        <a:lnSpc>
                          <a:spcPct val="107000"/>
                        </a:lnSpc>
                        <a:spcAft>
                          <a:spcPts val="800"/>
                        </a:spcAft>
                      </a:pPr>
                      <a:endParaRPr lang="en-GB" sz="80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9B9"/>
                    </a:solidFill>
                  </a:tcPr>
                </a:tc>
                <a:tc>
                  <a:txBody>
                    <a:bodyPr/>
                    <a:lstStyle/>
                    <a:p>
                      <a:pPr algn="ctr">
                        <a:lnSpc>
                          <a:spcPct val="107000"/>
                        </a:lnSpc>
                        <a:spcAft>
                          <a:spcPts val="800"/>
                        </a:spcAft>
                      </a:pPr>
                      <a:r>
                        <a:rPr lang="en-GB" sz="800" b="1" dirty="0">
                          <a:solidFill>
                            <a:sysClr val="windowText" lastClr="000000"/>
                          </a:solidFill>
                          <a:effectLst/>
                          <a:latin typeface="+mn-lt"/>
                        </a:rPr>
                        <a:t>PERSONAL DEVELOPMENT &amp; CURRICULUM LINKS</a:t>
                      </a:r>
                      <a:endParaRPr lang="en-GB" sz="800" b="1" dirty="0">
                        <a:solidFill>
                          <a:sysClr val="windowText" lastClr="000000"/>
                        </a:solidFill>
                        <a:effectLst/>
                        <a:latin typeface="+mn-lt"/>
                        <a:ea typeface="Calibri" panose="020F0502020204030204" pitchFamily="34" charset="0"/>
                        <a:cs typeface="Times New Roman" panose="02020603050405020304" pitchFamily="18" charset="0"/>
                      </a:endParaRP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9B9"/>
                    </a:solidFill>
                  </a:tcPr>
                </a:tc>
                <a:tc>
                  <a:txBody>
                    <a:bodyPr/>
                    <a:lstStyle/>
                    <a:p>
                      <a:r>
                        <a:rPr lang="en-GB" sz="800" kern="1200" dirty="0">
                          <a:solidFill>
                            <a:schemeClr val="dk1"/>
                          </a:solidFill>
                          <a:effectLst/>
                          <a:latin typeface="+mn-lt"/>
                          <a:ea typeface="+mn-ea"/>
                          <a:cs typeface="+mn-cs"/>
                        </a:rPr>
                        <a:t>Performing arts (PA) focuses on building a range of skills that go beyond just artistic abilities. These skills  contribute to an individual's overall growth, both personally and professionally. PA enhances verbal and non- verbal communication, body language, expression and tone. Students develop confidence in public speaking and articulation. They enhance their craft through group work to help confidence in managing directions and taking direction .</a:t>
                      </a: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3052918"/>
                  </a:ext>
                </a:extLst>
              </a:tr>
              <a:tr h="344949">
                <a:tc>
                  <a:txBody>
                    <a:bodyPr/>
                    <a:lstStyle/>
                    <a:p>
                      <a:pPr algn="ctr">
                        <a:lnSpc>
                          <a:spcPct val="107000"/>
                        </a:lnSpc>
                        <a:spcAft>
                          <a:spcPts val="800"/>
                        </a:spcAft>
                      </a:pPr>
                      <a:r>
                        <a:rPr lang="en-GB" sz="800" dirty="0">
                          <a:solidFill>
                            <a:sysClr val="windowText" lastClr="000000"/>
                          </a:solidFill>
                          <a:effectLst/>
                          <a:latin typeface="+mn-lt"/>
                          <a:ea typeface="Calibri"/>
                          <a:cs typeface="Times New Roman"/>
                        </a:rPr>
                        <a:t> </a:t>
                      </a:r>
                      <a:endParaRPr lang="en-GB" sz="80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AAAA"/>
                    </a:solidFill>
                  </a:tcPr>
                </a:tc>
                <a:tc>
                  <a:txBody>
                    <a:bodyPr/>
                    <a:lstStyle/>
                    <a:p>
                      <a:pPr algn="ctr">
                        <a:lnSpc>
                          <a:spcPct val="107000"/>
                        </a:lnSpc>
                        <a:spcAft>
                          <a:spcPts val="800"/>
                        </a:spcAft>
                      </a:pPr>
                      <a:r>
                        <a:rPr lang="en-GB" sz="800" b="1" dirty="0">
                          <a:solidFill>
                            <a:sysClr val="windowText" lastClr="000000"/>
                          </a:solidFill>
                          <a:effectLst/>
                          <a:latin typeface="+mn-lt"/>
                        </a:rPr>
                        <a:t>EXTRA-CURRICULAR &amp; CULTURAL CAPITAL</a:t>
                      </a:r>
                      <a:endParaRPr lang="en-GB" sz="800" b="1" dirty="0">
                        <a:solidFill>
                          <a:sysClr val="windowText" lastClr="000000"/>
                        </a:solidFill>
                        <a:effectLst/>
                        <a:latin typeface="+mn-lt"/>
                        <a:ea typeface="Calibri" panose="020F0502020204030204" pitchFamily="34" charset="0"/>
                        <a:cs typeface="Times New Roman" panose="02020603050405020304" pitchFamily="18" charset="0"/>
                      </a:endParaRP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AAAA"/>
                    </a:solidFill>
                  </a:tcPr>
                </a:tc>
                <a:tc>
                  <a:txBody>
                    <a:bodyPr/>
                    <a:lstStyle/>
                    <a:p>
                      <a:r>
                        <a:rPr lang="en-US" sz="800" b="1" u="sng" kern="1200" dirty="0">
                          <a:solidFill>
                            <a:schemeClr val="dk1"/>
                          </a:solidFill>
                          <a:effectLst/>
                          <a:latin typeface="+mn-lt"/>
                          <a:ea typeface="+mn-ea"/>
                          <a:cs typeface="+mn-cs"/>
                        </a:rPr>
                        <a:t>ENRICHMENT OPPORTUNITIES</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Students are taken to local theatres to explore how a theatre operates. Watch live performances. Trips to other establishments to perform.</a:t>
                      </a:r>
                      <a:endParaRPr lang="en-GB" sz="800" kern="1200" dirty="0">
                        <a:solidFill>
                          <a:schemeClr val="dk1"/>
                        </a:solidFill>
                        <a:effectLst/>
                        <a:latin typeface="+mn-lt"/>
                        <a:ea typeface="+mn-ea"/>
                        <a:cs typeface="+mn-cs"/>
                      </a:endParaRP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040222"/>
                  </a:ext>
                </a:extLst>
              </a:tr>
            </a:tbl>
          </a:graphicData>
        </a:graphic>
      </p:graphicFrame>
      <p:graphicFrame>
        <p:nvGraphicFramePr>
          <p:cNvPr id="25" name="Table 24">
            <a:extLst>
              <a:ext uri="{FF2B5EF4-FFF2-40B4-BE49-F238E27FC236}">
                <a16:creationId xmlns:a16="http://schemas.microsoft.com/office/drawing/2014/main" id="{8B575B81-C9CE-4A33-80BD-A673AA915F12}"/>
              </a:ext>
            </a:extLst>
          </p:cNvPr>
          <p:cNvGraphicFramePr>
            <a:graphicFrameLocks noGrp="1"/>
          </p:cNvGraphicFramePr>
          <p:nvPr>
            <p:extLst>
              <p:ext uri="{D42A27DB-BD31-4B8C-83A1-F6EECF244321}">
                <p14:modId xmlns:p14="http://schemas.microsoft.com/office/powerpoint/2010/main" val="785474148"/>
              </p:ext>
            </p:extLst>
          </p:nvPr>
        </p:nvGraphicFramePr>
        <p:xfrm>
          <a:off x="119743" y="4262527"/>
          <a:ext cx="9551767" cy="7299012"/>
        </p:xfrm>
        <a:graphic>
          <a:graphicData uri="http://schemas.openxmlformats.org/drawingml/2006/table">
            <a:tbl>
              <a:tblPr firstRow="1" firstCol="1" bandRow="1">
                <a:tableStyleId>{5C22544A-7EE6-4342-B048-85BDC9FD1C3A}</a:tableStyleId>
              </a:tblPr>
              <a:tblGrid>
                <a:gridCol w="364851">
                  <a:extLst>
                    <a:ext uri="{9D8B030D-6E8A-4147-A177-3AD203B41FA5}">
                      <a16:colId xmlns:a16="http://schemas.microsoft.com/office/drawing/2014/main" val="4108159153"/>
                    </a:ext>
                  </a:extLst>
                </a:gridCol>
                <a:gridCol w="1353426">
                  <a:extLst>
                    <a:ext uri="{9D8B030D-6E8A-4147-A177-3AD203B41FA5}">
                      <a16:colId xmlns:a16="http://schemas.microsoft.com/office/drawing/2014/main" val="3955971348"/>
                    </a:ext>
                  </a:extLst>
                </a:gridCol>
                <a:gridCol w="1504578">
                  <a:extLst>
                    <a:ext uri="{9D8B030D-6E8A-4147-A177-3AD203B41FA5}">
                      <a16:colId xmlns:a16="http://schemas.microsoft.com/office/drawing/2014/main" val="3062203241"/>
                    </a:ext>
                  </a:extLst>
                </a:gridCol>
                <a:gridCol w="2131098">
                  <a:extLst>
                    <a:ext uri="{9D8B030D-6E8A-4147-A177-3AD203B41FA5}">
                      <a16:colId xmlns:a16="http://schemas.microsoft.com/office/drawing/2014/main" val="584668101"/>
                    </a:ext>
                  </a:extLst>
                </a:gridCol>
                <a:gridCol w="1371600">
                  <a:extLst>
                    <a:ext uri="{9D8B030D-6E8A-4147-A177-3AD203B41FA5}">
                      <a16:colId xmlns:a16="http://schemas.microsoft.com/office/drawing/2014/main" val="89014477"/>
                    </a:ext>
                  </a:extLst>
                </a:gridCol>
                <a:gridCol w="1264419">
                  <a:extLst>
                    <a:ext uri="{9D8B030D-6E8A-4147-A177-3AD203B41FA5}">
                      <a16:colId xmlns:a16="http://schemas.microsoft.com/office/drawing/2014/main" val="3030051"/>
                    </a:ext>
                  </a:extLst>
                </a:gridCol>
                <a:gridCol w="1561795">
                  <a:extLst>
                    <a:ext uri="{9D8B030D-6E8A-4147-A177-3AD203B41FA5}">
                      <a16:colId xmlns:a16="http://schemas.microsoft.com/office/drawing/2014/main" val="2568766991"/>
                    </a:ext>
                  </a:extLst>
                </a:gridCol>
              </a:tblGrid>
              <a:tr h="137717">
                <a:tc>
                  <a:txBody>
                    <a:bodyPr/>
                    <a:lstStyle/>
                    <a:p>
                      <a:pPr algn="l">
                        <a:lnSpc>
                          <a:spcPts val="800"/>
                        </a:lnSpc>
                        <a:spcAft>
                          <a:spcPts val="800"/>
                        </a:spcAft>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spcAft>
                          <a:spcPts val="800"/>
                        </a:spcAft>
                      </a:pPr>
                      <a:r>
                        <a:rPr lang="en-GB" sz="800" b="0" dirty="0">
                          <a:solidFill>
                            <a:sysClr val="windowText" lastClr="000000"/>
                          </a:solidFill>
                          <a:effectLst/>
                          <a:latin typeface="+mn-lt"/>
                        </a:rPr>
                        <a:t>AUTUMN 1</a:t>
                      </a: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1E1"/>
                    </a:solidFill>
                  </a:tcPr>
                </a:tc>
                <a:tc>
                  <a:txBody>
                    <a:bodyPr/>
                    <a:lstStyle/>
                    <a:p>
                      <a:pPr algn="ctr">
                        <a:lnSpc>
                          <a:spcPts val="800"/>
                        </a:lnSpc>
                        <a:spcAft>
                          <a:spcPts val="800"/>
                        </a:spcAft>
                      </a:pPr>
                      <a:r>
                        <a:rPr lang="en-GB" sz="800" b="0" dirty="0">
                          <a:solidFill>
                            <a:sysClr val="windowText" lastClr="000000"/>
                          </a:solidFill>
                          <a:effectLst/>
                          <a:latin typeface="+mn-lt"/>
                        </a:rPr>
                        <a:t>AUTUMN 2</a:t>
                      </a: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1E1"/>
                    </a:solidFill>
                  </a:tcPr>
                </a:tc>
                <a:tc>
                  <a:txBody>
                    <a:bodyPr/>
                    <a:lstStyle/>
                    <a:p>
                      <a:pPr algn="ctr">
                        <a:lnSpc>
                          <a:spcPts val="800"/>
                        </a:lnSpc>
                        <a:spcAft>
                          <a:spcPts val="800"/>
                        </a:spcAft>
                      </a:pPr>
                      <a:r>
                        <a:rPr lang="en-GB" sz="800" b="0" dirty="0">
                          <a:solidFill>
                            <a:sysClr val="windowText" lastClr="000000"/>
                          </a:solidFill>
                          <a:effectLst/>
                          <a:latin typeface="+mn-lt"/>
                        </a:rPr>
                        <a:t>SPRING 1</a:t>
                      </a: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1E1"/>
                    </a:solidFill>
                  </a:tcPr>
                </a:tc>
                <a:tc>
                  <a:txBody>
                    <a:bodyPr/>
                    <a:lstStyle/>
                    <a:p>
                      <a:pPr algn="ctr">
                        <a:lnSpc>
                          <a:spcPts val="800"/>
                        </a:lnSpc>
                        <a:spcAft>
                          <a:spcPts val="800"/>
                        </a:spcAft>
                      </a:pPr>
                      <a:r>
                        <a:rPr lang="en-GB" sz="800" b="0" dirty="0">
                          <a:solidFill>
                            <a:sysClr val="windowText" lastClr="000000"/>
                          </a:solidFill>
                          <a:effectLst/>
                          <a:latin typeface="+mn-lt"/>
                        </a:rPr>
                        <a:t>SPRING 2</a:t>
                      </a: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1E1"/>
                    </a:solidFill>
                  </a:tcPr>
                </a:tc>
                <a:tc>
                  <a:txBody>
                    <a:bodyPr/>
                    <a:lstStyle/>
                    <a:p>
                      <a:pPr algn="ctr">
                        <a:lnSpc>
                          <a:spcPts val="800"/>
                        </a:lnSpc>
                        <a:spcAft>
                          <a:spcPts val="800"/>
                        </a:spcAft>
                      </a:pPr>
                      <a:r>
                        <a:rPr lang="en-GB" sz="800" b="0" dirty="0">
                          <a:solidFill>
                            <a:sysClr val="windowText" lastClr="000000"/>
                          </a:solidFill>
                          <a:effectLst/>
                          <a:latin typeface="+mn-lt"/>
                        </a:rPr>
                        <a:t>SUMMER 1</a:t>
                      </a: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1E1"/>
                    </a:solidFill>
                  </a:tcPr>
                </a:tc>
                <a:tc>
                  <a:txBody>
                    <a:bodyPr/>
                    <a:lstStyle/>
                    <a:p>
                      <a:pPr algn="ctr">
                        <a:lnSpc>
                          <a:spcPts val="800"/>
                        </a:lnSpc>
                      </a:pPr>
                      <a:r>
                        <a:rPr lang="en-GB" sz="800" b="0" dirty="0">
                          <a:solidFill>
                            <a:sysClr val="windowText" lastClr="000000"/>
                          </a:solidFill>
                          <a:effectLst/>
                          <a:latin typeface="+mn-lt"/>
                        </a:rPr>
                        <a:t>SUMMER 2</a:t>
                      </a:r>
                      <a:endParaRPr lang="en-GB" sz="800" b="0" dirty="0">
                        <a:solidFill>
                          <a:sysClr val="windowText" lastClr="000000"/>
                        </a:solidFill>
                        <a:latin typeface="+mn-lt"/>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1E1"/>
                    </a:solidFill>
                  </a:tcPr>
                </a:tc>
                <a:extLst>
                  <a:ext uri="{0D108BD9-81ED-4DB2-BD59-A6C34878D82A}">
                    <a16:rowId xmlns:a16="http://schemas.microsoft.com/office/drawing/2014/main" val="1969778230"/>
                  </a:ext>
                </a:extLst>
              </a:tr>
              <a:tr h="3167499">
                <a:tc>
                  <a:txBody>
                    <a:bodyPr/>
                    <a:lstStyle/>
                    <a:p>
                      <a:pPr marL="71755" marR="71755" algn="ctr">
                        <a:lnSpc>
                          <a:spcPts val="800"/>
                        </a:lnSpc>
                        <a:spcAft>
                          <a:spcPts val="800"/>
                        </a:spcAft>
                      </a:pPr>
                      <a:r>
                        <a:rPr lang="en-GB" sz="800" b="0" dirty="0">
                          <a:solidFill>
                            <a:sysClr val="windowText" lastClr="000000"/>
                          </a:solidFill>
                          <a:effectLst/>
                          <a:latin typeface="+mn-lt"/>
                        </a:rPr>
                        <a:t>TOPIC/KNOWLEDGE</a:t>
                      </a: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ts val="800"/>
                        </a:lnSpc>
                      </a:pPr>
                      <a:r>
                        <a:rPr lang="en-US" sz="800" b="1" kern="1200" dirty="0">
                          <a:solidFill>
                            <a:schemeClr val="dk1"/>
                          </a:solidFill>
                          <a:effectLst/>
                          <a:latin typeface="+mn-lt"/>
                          <a:ea typeface="+mn-ea"/>
                          <a:cs typeface="+mn-cs"/>
                        </a:rPr>
                        <a:t>Exploring the performing arts.</a:t>
                      </a:r>
                      <a:endParaRPr lang="en-GB" sz="800" kern="1200" dirty="0">
                        <a:solidFill>
                          <a:schemeClr val="dk1"/>
                        </a:solidFill>
                        <a:effectLst/>
                        <a:latin typeface="+mn-lt"/>
                        <a:ea typeface="+mn-ea"/>
                        <a:cs typeface="+mn-cs"/>
                      </a:endParaRPr>
                    </a:p>
                    <a:p>
                      <a:pPr>
                        <a:lnSpc>
                          <a:spcPts val="800"/>
                        </a:lnSpc>
                      </a:pPr>
                      <a:r>
                        <a:rPr lang="en-US" sz="800" b="1" kern="1200" dirty="0">
                          <a:solidFill>
                            <a:schemeClr val="dk1"/>
                          </a:solidFill>
                          <a:effectLst/>
                          <a:latin typeface="+mn-lt"/>
                          <a:ea typeface="+mn-ea"/>
                          <a:cs typeface="+mn-cs"/>
                        </a:rPr>
                        <a:t>All students will know:</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Explore different forms of performance.</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»Look at the key factors of the different types of performance and what skills are needed to perform professionally.</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»Explore drama techniques, dance techniques and vocal works.</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»Explore non performance practitioners and identify their skills and how they contribute to the rehearsal</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process and end performance.</a:t>
                      </a:r>
                      <a:endParaRPr lang="en-GB" sz="800" kern="1200" dirty="0">
                        <a:solidFill>
                          <a:schemeClr val="dk1"/>
                        </a:solidFill>
                        <a:effectLst/>
                        <a:latin typeface="+mn-lt"/>
                        <a:ea typeface="+mn-ea"/>
                        <a:cs typeface="+mn-cs"/>
                      </a:endParaRPr>
                    </a:p>
                    <a:p>
                      <a:pPr marL="0" indent="0" algn="l">
                        <a:lnSpc>
                          <a:spcPts val="800"/>
                        </a:lnSpc>
                        <a:spcAft>
                          <a:spcPts val="0"/>
                        </a:spcAft>
                        <a:buFont typeface="Arial" panose="020B0604020202020204" pitchFamily="34" charset="0"/>
                        <a:buNone/>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800"/>
                        </a:lnSpc>
                      </a:pPr>
                      <a:r>
                        <a:rPr lang="en-US" sz="800" b="1" kern="1200" dirty="0">
                          <a:solidFill>
                            <a:schemeClr val="dk1"/>
                          </a:solidFill>
                          <a:effectLst/>
                          <a:latin typeface="+mn-lt"/>
                          <a:ea typeface="+mn-ea"/>
                          <a:cs typeface="+mn-cs"/>
                        </a:rPr>
                        <a:t>Examine professional practitioners performance work.</a:t>
                      </a:r>
                      <a:endParaRPr lang="en-GB" sz="800" kern="1200" dirty="0">
                        <a:solidFill>
                          <a:schemeClr val="dk1"/>
                        </a:solidFill>
                        <a:effectLst/>
                        <a:latin typeface="+mn-lt"/>
                        <a:ea typeface="+mn-ea"/>
                        <a:cs typeface="+mn-cs"/>
                      </a:endParaRPr>
                    </a:p>
                    <a:p>
                      <a:pPr>
                        <a:lnSpc>
                          <a:spcPts val="800"/>
                        </a:lnSpc>
                      </a:pPr>
                      <a:r>
                        <a:rPr lang="en-US" sz="800" b="1" kern="1200" dirty="0">
                          <a:solidFill>
                            <a:schemeClr val="dk1"/>
                          </a:solidFill>
                          <a:effectLst/>
                          <a:latin typeface="+mn-lt"/>
                          <a:ea typeface="+mn-ea"/>
                          <a:cs typeface="+mn-cs"/>
                        </a:rPr>
                        <a:t>All students will know:</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Examine live and recorded performances in order to develop their understanding of practitioners’ work in one or more of acting, dance and musical theatre, with reference to influences, outcomes and purpose.</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»Gain a practical appreciation of practitioners’ work in using existing performance material in acting, dance or musical</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theatre and how they may respond to or treat a particular theme or issue, how they use/interpret/modify a pre-existing style, and how they communicate ideas to their audience through stylistic qualities.</a:t>
                      </a:r>
                      <a:endParaRPr lang="en-GB" sz="800" kern="1200" dirty="0">
                        <a:solidFill>
                          <a:schemeClr val="dk1"/>
                        </a:solidFill>
                        <a:effectLst/>
                        <a:latin typeface="+mn-lt"/>
                        <a:ea typeface="+mn-ea"/>
                        <a:cs typeface="+mn-cs"/>
                      </a:endParaRPr>
                    </a:p>
                    <a:p>
                      <a:pPr marL="0" indent="0" algn="l">
                        <a:lnSpc>
                          <a:spcPts val="800"/>
                        </a:lnSpc>
                        <a:spcAft>
                          <a:spcPts val="0"/>
                        </a:spcAft>
                        <a:buFont typeface="Arial" panose="020B0604020202020204" pitchFamily="34" charset="0"/>
                        <a:buNone/>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800"/>
                        </a:lnSpc>
                      </a:pPr>
                      <a:r>
                        <a:rPr lang="en-US" sz="800" b="1" kern="1200" dirty="0">
                          <a:solidFill>
                            <a:schemeClr val="dk1"/>
                          </a:solidFill>
                          <a:effectLst/>
                          <a:latin typeface="+mn-lt"/>
                          <a:ea typeface="+mn-ea"/>
                          <a:cs typeface="+mn-cs"/>
                        </a:rPr>
                        <a:t>Examine professional practitioners performance work.</a:t>
                      </a:r>
                      <a:endParaRPr lang="en-GB" sz="800" kern="1200" dirty="0">
                        <a:solidFill>
                          <a:schemeClr val="dk1"/>
                        </a:solidFill>
                        <a:effectLst/>
                        <a:latin typeface="+mn-lt"/>
                        <a:ea typeface="+mn-ea"/>
                        <a:cs typeface="+mn-cs"/>
                      </a:endParaRPr>
                    </a:p>
                    <a:p>
                      <a:pPr>
                        <a:lnSpc>
                          <a:spcPts val="800"/>
                        </a:lnSpc>
                      </a:pPr>
                      <a:r>
                        <a:rPr lang="en-US" sz="800" b="1" kern="1200" dirty="0">
                          <a:solidFill>
                            <a:schemeClr val="dk1"/>
                          </a:solidFill>
                          <a:effectLst/>
                          <a:latin typeface="+mn-lt"/>
                          <a:ea typeface="+mn-ea"/>
                          <a:cs typeface="+mn-cs"/>
                        </a:rPr>
                        <a:t>All students will know:</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»Examine the roles, responsibilities and skills of practitioners, developing their knowledge and understanding</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of how they contribute to performance.</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»Performance roles such as: actor, dancer, singer.</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»Non-performance agreed roles such as: choreographer, director, writer, designer.</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»Responsibilities such as: rehearsing performing, contributing to the creation and development</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of performance material.</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»Skills such as: physical, vocal and music skills used by performers, managing and directing skills used</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by a choreographer, artistic director, casting director or musical director.</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»Communication skills used to liaise, direct and perform by a choreographer, director, actor, designer, dancer</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or musical theatre performer.</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»Creative skills, such as designing set, costume, lighting or sound, writing scripts and composing songs</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by a playwright or songwriter.</a:t>
                      </a:r>
                      <a:endParaRPr lang="en-GB" sz="800" kern="1200" dirty="0">
                        <a:solidFill>
                          <a:schemeClr val="dk1"/>
                        </a:solidFill>
                        <a:effectLst/>
                        <a:latin typeface="+mn-lt"/>
                        <a:ea typeface="+mn-ea"/>
                        <a:cs typeface="+mn-cs"/>
                      </a:endParaRPr>
                    </a:p>
                    <a:p>
                      <a:pPr>
                        <a:lnSpc>
                          <a:spcPts val="800"/>
                        </a:lnSpc>
                      </a:pPr>
                      <a:r>
                        <a:rPr lang="en-US" sz="800" kern="1200" dirty="0" err="1">
                          <a:solidFill>
                            <a:schemeClr val="dk1"/>
                          </a:solidFill>
                          <a:effectLst/>
                          <a:latin typeface="+mn-lt"/>
                          <a:ea typeface="+mn-ea"/>
                          <a:cs typeface="+mn-cs"/>
                        </a:rPr>
                        <a:t>Organisational</a:t>
                      </a:r>
                      <a:r>
                        <a:rPr lang="en-US" sz="800" kern="1200" dirty="0">
                          <a:solidFill>
                            <a:schemeClr val="dk1"/>
                          </a:solidFill>
                          <a:effectLst/>
                          <a:latin typeface="+mn-lt"/>
                          <a:ea typeface="+mn-ea"/>
                          <a:cs typeface="+mn-cs"/>
                        </a:rPr>
                        <a:t> skills used to put on a performance by a director or choreographer </a:t>
                      </a:r>
                      <a:endParaRPr lang="en-GB" sz="800" b="0" dirty="0">
                        <a:solidFill>
                          <a:sysClr val="windowText" lastClr="000000"/>
                        </a:solidFill>
                        <a:effectLst/>
                        <a:latin typeface="+mn-lt"/>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800"/>
                        </a:lnSpc>
                      </a:pPr>
                      <a:r>
                        <a:rPr lang="en-US" sz="800" b="1" kern="1200" dirty="0">
                          <a:solidFill>
                            <a:schemeClr val="dk1"/>
                          </a:solidFill>
                          <a:effectLst/>
                          <a:latin typeface="+mn-lt"/>
                          <a:ea typeface="+mn-ea"/>
                          <a:cs typeface="+mn-cs"/>
                        </a:rPr>
                        <a:t>Explore the interrelationships between constituent features of existing performance material.</a:t>
                      </a:r>
                      <a:endParaRPr lang="en-GB" sz="800" kern="1200" dirty="0">
                        <a:solidFill>
                          <a:schemeClr val="dk1"/>
                        </a:solidFill>
                        <a:effectLst/>
                        <a:latin typeface="+mn-lt"/>
                        <a:ea typeface="+mn-ea"/>
                        <a:cs typeface="+mn-cs"/>
                      </a:endParaRPr>
                    </a:p>
                    <a:p>
                      <a:pPr>
                        <a:lnSpc>
                          <a:spcPts val="800"/>
                        </a:lnSpc>
                      </a:pPr>
                      <a:r>
                        <a:rPr lang="en-US" sz="800" b="1" kern="1200" dirty="0">
                          <a:solidFill>
                            <a:schemeClr val="dk1"/>
                          </a:solidFill>
                          <a:effectLst/>
                          <a:latin typeface="+mn-lt"/>
                          <a:ea typeface="+mn-ea"/>
                          <a:cs typeface="+mn-cs"/>
                        </a:rPr>
                        <a:t>All students will know:</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Explore short extracts of repertoire in workshops and classes as a performer and/or designer, allowing them to develop their understanding of the processes, techniques and approaches used, and the interrelationships of constituent features within the created performances, from one or more of the three performance disciplines: acting, dance, musical theatre.</a:t>
                      </a:r>
                      <a:endParaRPr lang="en-GB" sz="800" kern="1200" dirty="0">
                        <a:solidFill>
                          <a:schemeClr val="dk1"/>
                        </a:solidFill>
                        <a:effectLst/>
                        <a:latin typeface="+mn-lt"/>
                        <a:ea typeface="+mn-ea"/>
                        <a:cs typeface="+mn-cs"/>
                      </a:endParaRPr>
                    </a:p>
                    <a:p>
                      <a:pPr marL="0" indent="0" algn="l">
                        <a:lnSpc>
                          <a:spcPts val="800"/>
                        </a:lnSpc>
                        <a:spcAft>
                          <a:spcPts val="0"/>
                        </a:spcAft>
                        <a:buFont typeface="Arial" panose="020B0604020202020204" pitchFamily="34" charset="0"/>
                        <a:buNone/>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800"/>
                        </a:lnSpc>
                      </a:pPr>
                      <a:r>
                        <a:rPr lang="en-US" sz="800" b="1" kern="1200" dirty="0">
                          <a:solidFill>
                            <a:schemeClr val="dk1"/>
                          </a:solidFill>
                          <a:effectLst/>
                          <a:latin typeface="+mn-lt"/>
                          <a:ea typeface="+mn-ea"/>
                          <a:cs typeface="+mn-cs"/>
                        </a:rPr>
                        <a:t>Explore the interrelationships between constituent features of existing performance material.</a:t>
                      </a:r>
                      <a:endParaRPr lang="en-GB" sz="800" kern="1200" dirty="0">
                        <a:solidFill>
                          <a:schemeClr val="dk1"/>
                        </a:solidFill>
                        <a:effectLst/>
                        <a:latin typeface="+mn-lt"/>
                        <a:ea typeface="+mn-ea"/>
                        <a:cs typeface="+mn-cs"/>
                      </a:endParaRPr>
                    </a:p>
                    <a:p>
                      <a:pPr>
                        <a:lnSpc>
                          <a:spcPts val="800"/>
                        </a:lnSpc>
                      </a:pPr>
                      <a:r>
                        <a:rPr lang="en-US" sz="800" b="1" kern="1200" dirty="0">
                          <a:solidFill>
                            <a:schemeClr val="dk1"/>
                          </a:solidFill>
                          <a:effectLst/>
                          <a:latin typeface="+mn-lt"/>
                          <a:ea typeface="+mn-ea"/>
                          <a:cs typeface="+mn-cs"/>
                        </a:rPr>
                        <a:t>All students will know:</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Learners will access workshops and classes. This will allow them to take part in practical activities to develop knowledge and understanding of the interrelationships within short extracts of repertoire, from one or all performing arts disciplines, including acting, dance and musical theatre.</a:t>
                      </a:r>
                      <a:endParaRPr lang="en-GB" sz="800" kern="1200" dirty="0">
                        <a:solidFill>
                          <a:schemeClr val="dk1"/>
                        </a:solidFill>
                        <a:effectLst/>
                        <a:latin typeface="+mn-lt"/>
                        <a:ea typeface="+mn-ea"/>
                        <a:cs typeface="+mn-cs"/>
                      </a:endParaRPr>
                    </a:p>
                    <a:p>
                      <a:pPr marL="0" indent="0" algn="l">
                        <a:lnSpc>
                          <a:spcPts val="800"/>
                        </a:lnSpc>
                        <a:spcAft>
                          <a:spcPts val="0"/>
                        </a:spcAft>
                        <a:buFont typeface="Arial" panose="020B0604020202020204" pitchFamily="34" charset="0"/>
                        <a:buNone/>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800"/>
                        </a:lnSpc>
                      </a:pPr>
                      <a:r>
                        <a:rPr lang="en-US" sz="800" b="1" kern="1200" dirty="0">
                          <a:solidFill>
                            <a:schemeClr val="dk1"/>
                          </a:solidFill>
                          <a:effectLst/>
                          <a:latin typeface="+mn-lt"/>
                          <a:ea typeface="+mn-ea"/>
                          <a:cs typeface="+mn-cs"/>
                        </a:rPr>
                        <a:t>Explore the interrelationships between constituent features of existing performance material.</a:t>
                      </a:r>
                      <a:endParaRPr lang="en-GB" sz="800" kern="1200" dirty="0">
                        <a:solidFill>
                          <a:schemeClr val="dk1"/>
                        </a:solidFill>
                        <a:effectLst/>
                        <a:latin typeface="+mn-lt"/>
                        <a:ea typeface="+mn-ea"/>
                        <a:cs typeface="+mn-cs"/>
                      </a:endParaRPr>
                    </a:p>
                    <a:p>
                      <a:pPr>
                        <a:lnSpc>
                          <a:spcPts val="800"/>
                        </a:lnSpc>
                      </a:pPr>
                      <a:r>
                        <a:rPr lang="en-US" sz="800" b="1" kern="1200" dirty="0">
                          <a:solidFill>
                            <a:schemeClr val="dk1"/>
                          </a:solidFill>
                          <a:effectLst/>
                          <a:latin typeface="+mn-lt"/>
                          <a:ea typeface="+mn-ea"/>
                          <a:cs typeface="+mn-cs"/>
                        </a:rPr>
                        <a:t>All students will know:</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With reference to examples of repertoire, explore in practical workshops:</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»The processes, techniques and approaches used by practitioners.</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»The interrelationships between constituent features within the created performance work. Learners must use a combination of practice and theory to draw conclusions about processes, techniques, approaches and interrelationships.</a:t>
                      </a:r>
                      <a:endParaRPr lang="en-GB" sz="800" kern="1200" dirty="0">
                        <a:solidFill>
                          <a:schemeClr val="dk1"/>
                        </a:solidFill>
                        <a:effectLst/>
                        <a:latin typeface="+mn-lt"/>
                        <a:ea typeface="+mn-ea"/>
                        <a:cs typeface="+mn-cs"/>
                      </a:endParaRPr>
                    </a:p>
                    <a:p>
                      <a:pPr marL="0" indent="0" algn="l">
                        <a:lnSpc>
                          <a:spcPts val="800"/>
                        </a:lnSpc>
                        <a:spcAft>
                          <a:spcPts val="0"/>
                        </a:spcAft>
                        <a:buFont typeface="Arial" panose="020B0604020202020204" pitchFamily="34" charset="0"/>
                        <a:buNone/>
                      </a:pPr>
                      <a:endParaRPr lang="en-GB" sz="800" b="0" dirty="0">
                        <a:solidFill>
                          <a:sysClr val="windowText" lastClr="000000"/>
                        </a:solidFill>
                        <a:latin typeface="+mn-lt"/>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6496217"/>
                  </a:ext>
                </a:extLst>
              </a:tr>
              <a:tr h="2175931">
                <a:tc>
                  <a:txBody>
                    <a:bodyPr/>
                    <a:lstStyle/>
                    <a:p>
                      <a:pPr marL="71755" marR="71755" algn="ctr">
                        <a:lnSpc>
                          <a:spcPts val="800"/>
                        </a:lnSpc>
                        <a:spcAft>
                          <a:spcPts val="800"/>
                        </a:spcAft>
                      </a:pPr>
                      <a:r>
                        <a:rPr lang="en-GB" sz="800" b="0" dirty="0">
                          <a:solidFill>
                            <a:sysClr val="windowText" lastClr="000000"/>
                          </a:solidFill>
                          <a:effectLst/>
                          <a:latin typeface="+mn-lt"/>
                        </a:rPr>
                        <a:t>SKILLS</a:t>
                      </a: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lnSpc>
                          <a:spcPts val="800"/>
                        </a:lnSpc>
                        <a:spcAft>
                          <a:spcPts val="0"/>
                        </a:spcAft>
                      </a:pPr>
                      <a:r>
                        <a:rPr lang="en-GB" sz="800" b="0" dirty="0">
                          <a:solidFill>
                            <a:sysClr val="windowText" lastClr="000000"/>
                          </a:solidFill>
                          <a:effectLst/>
                          <a:latin typeface="+mn-lt"/>
                          <a:ea typeface="Calibri"/>
                          <a:cs typeface="Times New Roman"/>
                        </a:rPr>
                        <a:t>Students learn to analyse the theme from various stylistic features of performance. Students develop the ability to generate creative ideas and concepts that align with the theme. Writing a theoretical response requires researching the theme and related works. They do this by gathering information and using workshops to  </a:t>
                      </a: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800"/>
                        </a:lnSpc>
                        <a:spcAft>
                          <a:spcPts val="0"/>
                        </a:spcAft>
                      </a:pPr>
                      <a:r>
                        <a:rPr lang="en-US" sz="800" dirty="0">
                          <a:latin typeface="Calibri"/>
                        </a:rPr>
                        <a:t>Students enhance their ability to observe and critically evaluate various elements of a performance, such as acting, direction, staging, lighting and sound. This sharpens their attention to detail and their ability to identify key features that fit the theme.</a:t>
                      </a: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800"/>
                        </a:lnSpc>
                        <a:spcAft>
                          <a:spcPts val="0"/>
                        </a:spcAft>
                      </a:pPr>
                      <a:r>
                        <a:rPr lang="en-GB" sz="800" b="0" dirty="0">
                          <a:solidFill>
                            <a:sysClr val="windowText" lastClr="000000"/>
                          </a:solidFill>
                          <a:effectLst/>
                          <a:latin typeface="+mn-lt"/>
                          <a:ea typeface="Calibri"/>
                          <a:cs typeface="Times New Roman"/>
                        </a:rPr>
                        <a:t>Collaboration and Team work.</a:t>
                      </a:r>
                    </a:p>
                    <a:p>
                      <a:pPr marL="171450" lvl="0" indent="-171450" algn="l">
                        <a:lnSpc>
                          <a:spcPts val="800"/>
                        </a:lnSpc>
                        <a:spcAft>
                          <a:spcPts val="0"/>
                        </a:spcAft>
                        <a:buFont typeface="Calibri"/>
                        <a:buChar char="-"/>
                      </a:pPr>
                      <a:r>
                        <a:rPr lang="en-GB" sz="800" b="0" dirty="0">
                          <a:solidFill>
                            <a:sysClr val="windowText" lastClr="000000"/>
                          </a:solidFill>
                          <a:effectLst/>
                          <a:latin typeface="+mn-lt"/>
                          <a:ea typeface="Calibri"/>
                          <a:cs typeface="Times New Roman"/>
                        </a:rPr>
                        <a:t>Through studying the various roles in theatre, students gain a deep understanding of how these  roles  interconnect. Students will learn the importance of collaboration and communication in bringing a production to life. This prepares the students to work effectively in teams and understand the dynamics of a professional theatre environment.</a:t>
                      </a:r>
                    </a:p>
                    <a:p>
                      <a:pPr marL="171450" lvl="0" indent="-171450" algn="l">
                        <a:lnSpc>
                          <a:spcPts val="800"/>
                        </a:lnSpc>
                        <a:spcAft>
                          <a:spcPts val="0"/>
                        </a:spcAft>
                        <a:buFont typeface="Calibri"/>
                        <a:buChar char="-"/>
                      </a:pPr>
                      <a:r>
                        <a:rPr lang="en-GB" sz="800" b="0" dirty="0">
                          <a:solidFill>
                            <a:sysClr val="windowText" lastClr="000000"/>
                          </a:solidFill>
                          <a:effectLst/>
                          <a:latin typeface="+mn-lt"/>
                          <a:ea typeface="Calibri"/>
                          <a:cs typeface="Times New Roman"/>
                        </a:rPr>
                        <a:t>Examining the work of drama practitioners (such as Stanislavski and Brecht) teaches students different stylistic approaches and techniques for creating theatre. Through workshops and theoretical lessons</a:t>
                      </a:r>
                      <a:endParaRPr lang="en-GB" sz="800" dirty="0"/>
                    </a:p>
                    <a:p>
                      <a:pPr marL="171450" lvl="0" indent="-171450" algn="l">
                        <a:lnSpc>
                          <a:spcPts val="800"/>
                        </a:lnSpc>
                        <a:spcAft>
                          <a:spcPts val="0"/>
                        </a:spcAft>
                        <a:buFont typeface="Calibri"/>
                        <a:buChar char="-"/>
                      </a:pPr>
                      <a:r>
                        <a:rPr lang="en-GB" sz="800" dirty="0"/>
                        <a:t>We will learn how to analyse, critique and apply this research in to practical situations, enhancing the students versatility as performers or creators.</a:t>
                      </a: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800"/>
                        </a:lnSpc>
                        <a:spcAft>
                          <a:spcPts val="0"/>
                        </a:spcAft>
                      </a:pPr>
                      <a:r>
                        <a:rPr lang="en-GB" sz="800" b="0" dirty="0">
                          <a:solidFill>
                            <a:sysClr val="windowText" lastClr="000000"/>
                          </a:solidFill>
                          <a:effectLst/>
                          <a:latin typeface="+mn-lt"/>
                          <a:ea typeface="Calibri"/>
                          <a:cs typeface="Times New Roman"/>
                        </a:rPr>
                        <a:t>Performers learn to interpret scripts or texts, understanding the underlying themes, emotions and characters in a concise format.</a:t>
                      </a:r>
                    </a:p>
                    <a:p>
                      <a:pPr lvl="0" algn="l">
                        <a:lnSpc>
                          <a:spcPts val="800"/>
                        </a:lnSpc>
                        <a:spcAft>
                          <a:spcPts val="0"/>
                        </a:spcAft>
                        <a:buNone/>
                      </a:pPr>
                      <a:r>
                        <a:rPr lang="en-GB" sz="800" b="0" dirty="0">
                          <a:solidFill>
                            <a:sysClr val="windowText" lastClr="000000"/>
                          </a:solidFill>
                          <a:effectLst/>
                          <a:latin typeface="+mn-lt"/>
                          <a:ea typeface="Calibri"/>
                          <a:cs typeface="Times New Roman"/>
                        </a:rPr>
                        <a:t>Through workshops students will work alongside other students to improve their teamwork, adaptability and the ability to incorporate feedback. Students gain the ability to reflection their own work and that of others.</a:t>
                      </a:r>
                    </a:p>
                    <a:p>
                      <a:pPr lvl="0" algn="l">
                        <a:lnSpc>
                          <a:spcPts val="800"/>
                        </a:lnSpc>
                        <a:spcAft>
                          <a:spcPts val="0"/>
                        </a:spcAft>
                        <a:buNone/>
                      </a:pPr>
                      <a:r>
                        <a:rPr lang="en-GB" sz="800" b="0" dirty="0">
                          <a:solidFill>
                            <a:sysClr val="windowText" lastClr="000000"/>
                          </a:solidFill>
                          <a:effectLst/>
                          <a:latin typeface="+mn-lt"/>
                          <a:ea typeface="Calibri"/>
                          <a:cs typeface="Times New Roman"/>
                        </a:rPr>
                        <a:t>Character development and interpretation of texts allows performers to delve deeply into characterisation, understanding motivation, levels of tension even in condensed pieces.</a:t>
                      </a: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800"/>
                        </a:lnSpc>
                        <a:spcAft>
                          <a:spcPts val="0"/>
                        </a:spcAft>
                      </a:pPr>
                      <a:r>
                        <a:rPr lang="en-GB" sz="800" b="0" dirty="0">
                          <a:solidFill>
                            <a:sysClr val="windowText" lastClr="000000"/>
                          </a:solidFill>
                          <a:effectLst/>
                          <a:latin typeface="+mn-lt"/>
                          <a:ea typeface="Calibri"/>
                          <a:cs typeface="Times New Roman"/>
                        </a:rPr>
                        <a:t>  Workshops encourage collaboration across different disciplines (acting, singing and dancing) allowing students to understand how these elements complement each other in a professional performance. Dancers gain a deeper understanding of how movement is informed by music, rhythm and dynamics. Musical theatre performers develop an awareness of how choreography supports narrative and emotional delivery in songs and scenes.</a:t>
                      </a: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800"/>
                        </a:lnSpc>
                        <a:spcAft>
                          <a:spcPts val="0"/>
                        </a:spcAft>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p>
                      <a:pPr algn="l">
                        <a:lnSpc>
                          <a:spcPts val="800"/>
                        </a:lnSpc>
                        <a:spcAft>
                          <a:spcPts val="0"/>
                        </a:spcAft>
                      </a:pPr>
                      <a:r>
                        <a:rPr lang="en-GB" sz="800" b="0" dirty="0">
                          <a:solidFill>
                            <a:sysClr val="windowText" lastClr="000000"/>
                          </a:solidFill>
                          <a:effectLst/>
                          <a:latin typeface="+mn-lt"/>
                          <a:ea typeface="Calibri"/>
                          <a:cs typeface="Times New Roman"/>
                        </a:rPr>
                        <a:t>Students will understand how to identify stylistic features of a performance and  relate the styles to practitioners influences.</a:t>
                      </a:r>
                    </a:p>
                    <a:p>
                      <a:pPr lvl="0" algn="l">
                        <a:lnSpc>
                          <a:spcPts val="800"/>
                        </a:lnSpc>
                        <a:spcAft>
                          <a:spcPts val="0"/>
                        </a:spcAft>
                        <a:buNone/>
                      </a:pPr>
                      <a:r>
                        <a:rPr lang="en-GB" sz="800" b="0" dirty="0">
                          <a:solidFill>
                            <a:sysClr val="windowText" lastClr="000000"/>
                          </a:solidFill>
                          <a:effectLst/>
                          <a:latin typeface="+mn-lt"/>
                          <a:ea typeface="Calibri"/>
                          <a:cs typeface="Times New Roman"/>
                        </a:rPr>
                        <a:t>Students will study the works of numerous practitioners , playwrights and Directors to form a response  based around a theme set by the exam board.</a:t>
                      </a:r>
                    </a:p>
                    <a:p>
                      <a:pPr algn="l">
                        <a:lnSpc>
                          <a:spcPts val="800"/>
                        </a:lnSpc>
                        <a:spcAft>
                          <a:spcPts val="0"/>
                        </a:spcAft>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p>
                      <a:pPr algn="l">
                        <a:lnSpc>
                          <a:spcPts val="800"/>
                        </a:lnSpc>
                        <a:spcAft>
                          <a:spcPts val="0"/>
                        </a:spcAft>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p>
                      <a:pPr algn="l">
                        <a:lnSpc>
                          <a:spcPts val="800"/>
                        </a:lnSpc>
                        <a:spcAft>
                          <a:spcPts val="0"/>
                        </a:spcAft>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p>
                      <a:pPr algn="l">
                        <a:lnSpc>
                          <a:spcPts val="800"/>
                        </a:lnSpc>
                        <a:spcAft>
                          <a:spcPts val="0"/>
                        </a:spcAft>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p>
                      <a:pPr algn="l">
                        <a:lnSpc>
                          <a:spcPts val="800"/>
                        </a:lnSpc>
                        <a:spcAft>
                          <a:spcPts val="0"/>
                        </a:spcAft>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p>
                      <a:pPr algn="l">
                        <a:lnSpc>
                          <a:spcPts val="800"/>
                        </a:lnSpc>
                        <a:spcAft>
                          <a:spcPts val="0"/>
                        </a:spcAft>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p>
                      <a:pPr algn="l">
                        <a:lnSpc>
                          <a:spcPts val="800"/>
                        </a:lnSpc>
                        <a:spcAft>
                          <a:spcPts val="0"/>
                        </a:spcAft>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p>
                      <a:pPr algn="l">
                        <a:lnSpc>
                          <a:spcPts val="800"/>
                        </a:lnSpc>
                        <a:spcAft>
                          <a:spcPts val="0"/>
                        </a:spcAft>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p>
                      <a:pPr algn="l">
                        <a:lnSpc>
                          <a:spcPts val="800"/>
                        </a:lnSpc>
                        <a:spcAft>
                          <a:spcPts val="0"/>
                        </a:spcAft>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p>
                      <a:pPr algn="l">
                        <a:lnSpc>
                          <a:spcPts val="800"/>
                        </a:lnSpc>
                        <a:spcAft>
                          <a:spcPts val="0"/>
                        </a:spcAft>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8552198"/>
                  </a:ext>
                </a:extLst>
              </a:tr>
              <a:tr h="1294541">
                <a:tc>
                  <a:txBody>
                    <a:bodyPr/>
                    <a:lstStyle/>
                    <a:p>
                      <a:pPr marL="71755" marR="71755" algn="ctr">
                        <a:lnSpc>
                          <a:spcPts val="800"/>
                        </a:lnSpc>
                        <a:spcAft>
                          <a:spcPts val="800"/>
                        </a:spcAft>
                      </a:pPr>
                      <a:r>
                        <a:rPr lang="en-GB" sz="800" b="0" dirty="0">
                          <a:solidFill>
                            <a:sysClr val="windowText" lastClr="000000"/>
                          </a:solidFill>
                          <a:effectLst/>
                          <a:latin typeface="+mn-lt"/>
                        </a:rPr>
                        <a:t>ASSESSMENT</a:t>
                      </a: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ts val="800"/>
                        </a:lnSpc>
                      </a:pPr>
                      <a:r>
                        <a:rPr lang="en-US" sz="800" kern="1200" dirty="0">
                          <a:solidFill>
                            <a:schemeClr val="dk1"/>
                          </a:solidFill>
                          <a:effectLst/>
                          <a:latin typeface="+mn-lt"/>
                          <a:ea typeface="+mn-ea"/>
                          <a:cs typeface="+mn-cs"/>
                        </a:rPr>
                        <a:t>»Peer assessment - students to work together to peer assess work.</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»Video recording of milestone performances/workshops, to include teacher and peer feedback.</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»BTEC Assessment feedback at the end of the unit.</a:t>
                      </a:r>
                      <a:endParaRPr lang="en-GB" sz="800" kern="1200" dirty="0">
                        <a:solidFill>
                          <a:schemeClr val="dk1"/>
                        </a:solidFill>
                        <a:effectLst/>
                        <a:latin typeface="+mn-lt"/>
                        <a:ea typeface="+mn-ea"/>
                        <a:cs typeface="+mn-cs"/>
                      </a:endParaRPr>
                    </a:p>
                    <a:p>
                      <a:pPr>
                        <a:lnSpc>
                          <a:spcPts val="800"/>
                        </a:lnSpc>
                      </a:pPr>
                      <a:endParaRPr lang="en-GB" sz="800" b="0" kern="1200" dirty="0">
                        <a:solidFill>
                          <a:schemeClr val="dk1"/>
                        </a:solidFill>
                        <a:effectLst/>
                        <a:latin typeface="+mn-lt"/>
                        <a:ea typeface="+mn-ea"/>
                        <a:cs typeface="+mn-cs"/>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800"/>
                        </a:lnSpc>
                      </a:pPr>
                      <a:r>
                        <a:rPr lang="en-US" sz="800" kern="1200" dirty="0">
                          <a:solidFill>
                            <a:schemeClr val="dk1"/>
                          </a:solidFill>
                          <a:effectLst/>
                          <a:latin typeface="+mn-lt"/>
                          <a:ea typeface="+mn-ea"/>
                          <a:cs typeface="+mn-cs"/>
                        </a:rPr>
                        <a:t>»Peer assessment - students to work together to peer assess work.</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»Video Recording of milestone performances/workshops to include teacher and peer feedback.</a:t>
                      </a:r>
                      <a:endParaRPr lang="en-GB" sz="800" kern="1200" dirty="0">
                        <a:solidFill>
                          <a:schemeClr val="dk1"/>
                        </a:solidFill>
                        <a:effectLst/>
                        <a:latin typeface="+mn-lt"/>
                        <a:ea typeface="+mn-ea"/>
                        <a:cs typeface="+mn-cs"/>
                      </a:endParaRPr>
                    </a:p>
                    <a:p>
                      <a:pPr>
                        <a:lnSpc>
                          <a:spcPts val="800"/>
                        </a:lnSpc>
                      </a:pPr>
                      <a:r>
                        <a:rPr lang="en-GB" sz="800" b="0" dirty="0">
                          <a:solidFill>
                            <a:sysClr val="windowText" lastClr="000000"/>
                          </a:solidFill>
                          <a:effectLst/>
                          <a:latin typeface="+mn-lt"/>
                          <a:ea typeface="Calibri" panose="020F0502020204030204" pitchFamily="34" charset="0"/>
                          <a:cs typeface="Times New Roman" panose="02020603050405020304" pitchFamily="18" charset="0"/>
                        </a:rPr>
                        <a:t>BTEC assessment feedback at the end of the unit </a:t>
                      </a: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800"/>
                        </a:lnSpc>
                      </a:pPr>
                      <a:r>
                        <a:rPr lang="en-US" sz="800" kern="1200" dirty="0">
                          <a:solidFill>
                            <a:schemeClr val="dk1"/>
                          </a:solidFill>
                          <a:effectLst/>
                          <a:latin typeface="+mn-lt"/>
                          <a:ea typeface="+mn-ea"/>
                          <a:cs typeface="+mn-cs"/>
                        </a:rPr>
                        <a:t>»Peer assessment - students to work together to peer assess work.</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a:t>
                      </a:r>
                      <a:r>
                        <a:rPr lang="en-US" sz="800" kern="1200" dirty="0" err="1">
                          <a:solidFill>
                            <a:schemeClr val="dk1"/>
                          </a:solidFill>
                          <a:effectLst/>
                          <a:latin typeface="+mn-lt"/>
                          <a:ea typeface="+mn-ea"/>
                          <a:cs typeface="+mn-cs"/>
                        </a:rPr>
                        <a:t>ideo</a:t>
                      </a:r>
                      <a:r>
                        <a:rPr lang="en-US" sz="800" kern="1200" dirty="0">
                          <a:solidFill>
                            <a:schemeClr val="dk1"/>
                          </a:solidFill>
                          <a:effectLst/>
                          <a:latin typeface="+mn-lt"/>
                          <a:ea typeface="+mn-ea"/>
                          <a:cs typeface="+mn-cs"/>
                        </a:rPr>
                        <a:t> Recording of milestone performances/workshops to include teacher and peer feedback.</a:t>
                      </a:r>
                      <a:endParaRPr lang="en-GB" sz="800" kern="1200" dirty="0">
                        <a:solidFill>
                          <a:schemeClr val="dk1"/>
                        </a:solidFill>
                        <a:effectLst/>
                        <a:latin typeface="+mn-lt"/>
                        <a:ea typeface="+mn-ea"/>
                        <a:cs typeface="+mn-cs"/>
                      </a:endParaRPr>
                    </a:p>
                    <a:p>
                      <a:pPr>
                        <a:lnSpc>
                          <a:spcPts val="800"/>
                        </a:lnSpc>
                      </a:pPr>
                      <a:endParaRPr lang="en-GB" sz="800" b="0" kern="1200" dirty="0">
                        <a:solidFill>
                          <a:schemeClr val="dk1"/>
                        </a:solidFill>
                        <a:effectLst/>
                        <a:latin typeface="+mn-lt"/>
                        <a:ea typeface="+mn-ea"/>
                        <a:cs typeface="+mn-cs"/>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800"/>
                        </a:lnSpc>
                      </a:pPr>
                      <a:r>
                        <a:rPr lang="en-US" sz="800" kern="1200" dirty="0">
                          <a:solidFill>
                            <a:schemeClr val="dk1"/>
                          </a:solidFill>
                          <a:effectLst/>
                          <a:latin typeface="+mn-lt"/>
                          <a:ea typeface="+mn-ea"/>
                          <a:cs typeface="+mn-cs"/>
                        </a:rPr>
                        <a:t>»Peer assessment - students to work together to peer assess work.</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»Video Recording of milestone performances/workshops to include teacher and peer feedback.</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»BTEC Assessment feedback at the end of the unit.</a:t>
                      </a:r>
                      <a:endParaRPr lang="en-GB" sz="800" kern="1200" dirty="0">
                        <a:solidFill>
                          <a:schemeClr val="dk1"/>
                        </a:solidFill>
                        <a:effectLst/>
                        <a:latin typeface="+mn-lt"/>
                        <a:ea typeface="+mn-ea"/>
                        <a:cs typeface="+mn-cs"/>
                      </a:endParaRPr>
                    </a:p>
                    <a:p>
                      <a:pPr>
                        <a:lnSpc>
                          <a:spcPts val="800"/>
                        </a:lnSpc>
                      </a:pPr>
                      <a:endParaRPr lang="en-GB" sz="800" b="0" kern="1200" dirty="0">
                        <a:solidFill>
                          <a:schemeClr val="dk1"/>
                        </a:solidFill>
                        <a:effectLst/>
                        <a:latin typeface="+mn-lt"/>
                        <a:ea typeface="+mn-ea"/>
                        <a:cs typeface="+mn-cs"/>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800"/>
                        </a:lnSpc>
                      </a:pPr>
                      <a:r>
                        <a:rPr lang="en-US" sz="800" kern="1200" dirty="0">
                          <a:solidFill>
                            <a:schemeClr val="dk1"/>
                          </a:solidFill>
                          <a:effectLst/>
                          <a:latin typeface="+mn-lt"/>
                          <a:ea typeface="+mn-ea"/>
                          <a:cs typeface="+mn-cs"/>
                        </a:rPr>
                        <a:t>»Peer assessment - students to work together to peer assess work.</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»Video Recording of milestone performances/workshops to include teacher and peer feedback.</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»BTEC Assessment feedback at the end of the unit.</a:t>
                      </a:r>
                      <a:endParaRPr lang="en-GB" sz="800" kern="1200" dirty="0">
                        <a:solidFill>
                          <a:schemeClr val="dk1"/>
                        </a:solidFill>
                        <a:effectLst/>
                        <a:latin typeface="+mn-lt"/>
                        <a:ea typeface="+mn-ea"/>
                        <a:cs typeface="+mn-cs"/>
                      </a:endParaRPr>
                    </a:p>
                    <a:p>
                      <a:pPr>
                        <a:lnSpc>
                          <a:spcPts val="800"/>
                        </a:lnSpc>
                      </a:pPr>
                      <a:endParaRPr lang="en-GB" sz="800" b="0" kern="1200" dirty="0">
                        <a:solidFill>
                          <a:schemeClr val="dk1"/>
                        </a:solidFill>
                        <a:effectLst/>
                        <a:latin typeface="+mn-lt"/>
                        <a:ea typeface="+mn-ea"/>
                        <a:cs typeface="+mn-cs"/>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800"/>
                        </a:lnSpc>
                      </a:pPr>
                      <a:r>
                        <a:rPr lang="en-US" sz="800" kern="1200" dirty="0">
                          <a:solidFill>
                            <a:schemeClr val="dk1"/>
                          </a:solidFill>
                          <a:effectLst/>
                          <a:latin typeface="+mn-lt"/>
                          <a:ea typeface="+mn-ea"/>
                          <a:cs typeface="+mn-cs"/>
                        </a:rPr>
                        <a:t>»Peer assessment - students to work together to peer assess work.</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»Video Recording of milestone performances/workshops to include teacher and peer feedback.</a:t>
                      </a:r>
                      <a:endParaRPr lang="en-GB" sz="800" kern="1200" dirty="0">
                        <a:solidFill>
                          <a:schemeClr val="dk1"/>
                        </a:solidFill>
                        <a:effectLst/>
                        <a:latin typeface="+mn-lt"/>
                        <a:ea typeface="+mn-ea"/>
                        <a:cs typeface="+mn-cs"/>
                      </a:endParaRPr>
                    </a:p>
                    <a:p>
                      <a:pPr>
                        <a:lnSpc>
                          <a:spcPts val="800"/>
                        </a:lnSpc>
                      </a:pPr>
                      <a:r>
                        <a:rPr lang="en-US" sz="800" kern="1200" dirty="0">
                          <a:solidFill>
                            <a:schemeClr val="dk1"/>
                          </a:solidFill>
                          <a:effectLst/>
                          <a:latin typeface="+mn-lt"/>
                          <a:ea typeface="+mn-ea"/>
                          <a:cs typeface="+mn-cs"/>
                        </a:rPr>
                        <a:t>»BTEC Assessment feedback at the end of the unit.</a:t>
                      </a:r>
                      <a:endParaRPr lang="en-GB" sz="800" kern="1200" dirty="0">
                        <a:solidFill>
                          <a:schemeClr val="dk1"/>
                        </a:solidFill>
                        <a:effectLst/>
                        <a:latin typeface="+mn-lt"/>
                        <a:ea typeface="+mn-ea"/>
                        <a:cs typeface="+mn-cs"/>
                      </a:endParaRPr>
                    </a:p>
                    <a:p>
                      <a:pPr>
                        <a:lnSpc>
                          <a:spcPts val="800"/>
                        </a:lnSpc>
                      </a:pPr>
                      <a:endParaRPr lang="en-GB" sz="800" b="0" kern="1200" dirty="0">
                        <a:solidFill>
                          <a:schemeClr val="dk1"/>
                        </a:solidFill>
                        <a:effectLst/>
                        <a:latin typeface="+mn-lt"/>
                        <a:ea typeface="+mn-ea"/>
                        <a:cs typeface="+mn-cs"/>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1290927"/>
                  </a:ext>
                </a:extLst>
              </a:tr>
              <a:tr h="523324">
                <a:tc>
                  <a:txBody>
                    <a:bodyPr/>
                    <a:lstStyle/>
                    <a:p>
                      <a:pPr marL="71755" marR="71755" algn="ctr">
                        <a:lnSpc>
                          <a:spcPts val="800"/>
                        </a:lnSpc>
                        <a:spcAft>
                          <a:spcPts val="800"/>
                        </a:spcAft>
                      </a:pPr>
                      <a:r>
                        <a:rPr lang="en-GB" sz="800" b="0" dirty="0">
                          <a:solidFill>
                            <a:sysClr val="windowText" lastClr="000000"/>
                          </a:solidFill>
                          <a:effectLst/>
                          <a:latin typeface="+mn-lt"/>
                        </a:rPr>
                        <a:t>VOCAB</a:t>
                      </a: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6">
                  <a:txBody>
                    <a:bodyPr/>
                    <a:lstStyle/>
                    <a:p>
                      <a:pPr marL="0" marR="0" lvl="0" indent="0" algn="l" defTabSz="960120" rtl="0" eaLnBrk="1" fontAlgn="auto" latinLnBrk="0" hangingPunct="1">
                        <a:lnSpc>
                          <a:spcPts val="800"/>
                        </a:lnSpc>
                        <a:spcBef>
                          <a:spcPts val="0"/>
                        </a:spcBef>
                        <a:spcAft>
                          <a:spcPts val="0"/>
                        </a:spcAft>
                        <a:buClrTx/>
                        <a:buSzTx/>
                        <a:buFontTx/>
                        <a:buNone/>
                        <a:tabLst/>
                        <a:defRPr/>
                      </a:pPr>
                      <a:r>
                        <a:rPr lang="en-US" sz="800" kern="1200" dirty="0">
                          <a:solidFill>
                            <a:schemeClr val="dk1"/>
                          </a:solidFill>
                          <a:effectLst/>
                          <a:latin typeface="+mn-lt"/>
                          <a:ea typeface="+mn-ea"/>
                          <a:cs typeface="+mn-cs"/>
                        </a:rPr>
                        <a:t>Analyse, Apply, Assess, Collaborate, Communicate, Compare, Confident, Define, Demonstrate, Creative, Discuss, Evaluate, Refine, Reflect, Justify, Secure, </a:t>
                      </a:r>
                      <a:r>
                        <a:rPr lang="en-US" sz="800" kern="1200" dirty="0" err="1">
                          <a:solidFill>
                            <a:schemeClr val="dk1"/>
                          </a:solidFill>
                          <a:effectLst/>
                          <a:latin typeface="+mn-lt"/>
                          <a:ea typeface="+mn-ea"/>
                          <a:cs typeface="+mn-cs"/>
                        </a:rPr>
                        <a:t>Summarise</a:t>
                      </a:r>
                      <a:r>
                        <a:rPr lang="en-US" sz="800" kern="1200" dirty="0">
                          <a:solidFill>
                            <a:schemeClr val="dk1"/>
                          </a:solidFill>
                          <a:effectLst/>
                          <a:latin typeface="+mn-lt"/>
                          <a:ea typeface="+mn-ea"/>
                          <a:cs typeface="+mn-cs"/>
                        </a:rPr>
                        <a:t>.</a:t>
                      </a:r>
                      <a:endParaRPr lang="en-GB" sz="800" kern="1200" dirty="0">
                        <a:solidFill>
                          <a:schemeClr val="dk1"/>
                        </a:solidFill>
                        <a:effectLst/>
                        <a:latin typeface="+mn-lt"/>
                        <a:ea typeface="+mn-ea"/>
                        <a:cs typeface="+mn-cs"/>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60120" rtl="0" eaLnBrk="1" fontAlgn="auto" latinLnBrk="0" hangingPunct="1">
                        <a:lnSpc>
                          <a:spcPts val="800"/>
                        </a:lnSpc>
                        <a:spcBef>
                          <a:spcPts val="0"/>
                        </a:spcBef>
                        <a:spcAft>
                          <a:spcPts val="0"/>
                        </a:spcAft>
                        <a:buClrTx/>
                        <a:buSzTx/>
                        <a:buFontTx/>
                        <a:buNone/>
                        <a:tabLst/>
                        <a:defRPr/>
                      </a:pPr>
                      <a:r>
                        <a:rPr lang="en-US" sz="800" kern="1200" dirty="0" err="1">
                          <a:solidFill>
                            <a:schemeClr val="dk1"/>
                          </a:solidFill>
                          <a:effectLst/>
                          <a:latin typeface="+mn-lt"/>
                          <a:ea typeface="+mn-ea"/>
                          <a:cs typeface="+mn-cs"/>
                        </a:rPr>
                        <a:t>Analyse</a:t>
                      </a:r>
                      <a:r>
                        <a:rPr lang="en-US" sz="800" kern="1200" dirty="0">
                          <a:solidFill>
                            <a:schemeClr val="dk1"/>
                          </a:solidFill>
                          <a:effectLst/>
                          <a:latin typeface="+mn-lt"/>
                          <a:ea typeface="+mn-ea"/>
                          <a:cs typeface="+mn-cs"/>
                        </a:rPr>
                        <a:t>, Apply, Assess, Collaborate, Communicate, Compare, Confident, Define, Demonstrate, Creative, Discuss, Evaluate, Refine, Reflect, Justify, Secure, </a:t>
                      </a:r>
                      <a:r>
                        <a:rPr lang="en-US" sz="800" kern="1200" dirty="0" err="1">
                          <a:solidFill>
                            <a:schemeClr val="dk1"/>
                          </a:solidFill>
                          <a:effectLst/>
                          <a:latin typeface="+mn-lt"/>
                          <a:ea typeface="+mn-ea"/>
                          <a:cs typeface="+mn-cs"/>
                        </a:rPr>
                        <a:t>Summarise</a:t>
                      </a:r>
                      <a:r>
                        <a:rPr lang="en-US" sz="800" kern="1200" dirty="0">
                          <a:solidFill>
                            <a:schemeClr val="dk1"/>
                          </a:solidFill>
                          <a:effectLst/>
                          <a:latin typeface="+mn-lt"/>
                          <a:ea typeface="+mn-ea"/>
                          <a:cs typeface="+mn-cs"/>
                        </a:rPr>
                        <a:t>.</a:t>
                      </a:r>
                      <a:endParaRPr lang="en-GB" sz="800" kern="1200" dirty="0">
                        <a:solidFill>
                          <a:schemeClr val="dk1"/>
                        </a:solidFill>
                        <a:effectLst/>
                        <a:latin typeface="+mn-lt"/>
                        <a:ea typeface="+mn-ea"/>
                        <a:cs typeface="+mn-cs"/>
                      </a:endParaRPr>
                    </a:p>
                    <a:p>
                      <a:pPr>
                        <a:lnSpc>
                          <a:spcPts val="800"/>
                        </a:lnSpc>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60120" rtl="0" eaLnBrk="1" fontAlgn="auto" latinLnBrk="0" hangingPunct="1">
                        <a:lnSpc>
                          <a:spcPts val="800"/>
                        </a:lnSpc>
                        <a:spcBef>
                          <a:spcPts val="0"/>
                        </a:spcBef>
                        <a:spcAft>
                          <a:spcPts val="0"/>
                        </a:spcAft>
                        <a:buClrTx/>
                        <a:buSzTx/>
                        <a:buFontTx/>
                        <a:buNone/>
                        <a:tabLst/>
                        <a:defRPr/>
                      </a:pPr>
                      <a:r>
                        <a:rPr lang="en-US" sz="800" kern="1200" dirty="0" err="1">
                          <a:solidFill>
                            <a:schemeClr val="dk1"/>
                          </a:solidFill>
                          <a:effectLst/>
                          <a:latin typeface="+mn-lt"/>
                          <a:ea typeface="+mn-ea"/>
                          <a:cs typeface="+mn-cs"/>
                        </a:rPr>
                        <a:t>Analyse</a:t>
                      </a:r>
                      <a:r>
                        <a:rPr lang="en-US" sz="800" kern="1200" dirty="0">
                          <a:solidFill>
                            <a:schemeClr val="dk1"/>
                          </a:solidFill>
                          <a:effectLst/>
                          <a:latin typeface="+mn-lt"/>
                          <a:ea typeface="+mn-ea"/>
                          <a:cs typeface="+mn-cs"/>
                        </a:rPr>
                        <a:t>, Apply, Assess, Collaborate, Communicate, Compare, Confident, Define, Demonstrate, Creative, Discuss, Evaluate, Refine, Reflect, Justify, Secure, </a:t>
                      </a:r>
                      <a:r>
                        <a:rPr lang="en-US" sz="800" kern="1200" dirty="0" err="1">
                          <a:solidFill>
                            <a:schemeClr val="dk1"/>
                          </a:solidFill>
                          <a:effectLst/>
                          <a:latin typeface="+mn-lt"/>
                          <a:ea typeface="+mn-ea"/>
                          <a:cs typeface="+mn-cs"/>
                        </a:rPr>
                        <a:t>Summarise</a:t>
                      </a:r>
                      <a:r>
                        <a:rPr lang="en-US" sz="800" kern="1200" dirty="0">
                          <a:solidFill>
                            <a:schemeClr val="dk1"/>
                          </a:solidFill>
                          <a:effectLst/>
                          <a:latin typeface="+mn-lt"/>
                          <a:ea typeface="+mn-ea"/>
                          <a:cs typeface="+mn-cs"/>
                        </a:rPr>
                        <a:t>.</a:t>
                      </a:r>
                      <a:endParaRPr lang="en-GB" sz="800" kern="1200" dirty="0">
                        <a:solidFill>
                          <a:schemeClr val="dk1"/>
                        </a:solidFill>
                        <a:effectLst/>
                        <a:latin typeface="+mn-lt"/>
                        <a:ea typeface="+mn-ea"/>
                        <a:cs typeface="+mn-cs"/>
                      </a:endParaRPr>
                    </a:p>
                    <a:p>
                      <a:pPr>
                        <a:lnSpc>
                          <a:spcPts val="800"/>
                        </a:lnSpc>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60120" rtl="0" eaLnBrk="1" fontAlgn="auto" latinLnBrk="0" hangingPunct="1">
                        <a:lnSpc>
                          <a:spcPts val="800"/>
                        </a:lnSpc>
                        <a:spcBef>
                          <a:spcPts val="0"/>
                        </a:spcBef>
                        <a:spcAft>
                          <a:spcPts val="0"/>
                        </a:spcAft>
                        <a:buClrTx/>
                        <a:buSzTx/>
                        <a:buFontTx/>
                        <a:buNone/>
                        <a:tabLst/>
                        <a:defRPr/>
                      </a:pPr>
                      <a:r>
                        <a:rPr lang="en-US" sz="800" kern="1200" dirty="0" err="1">
                          <a:solidFill>
                            <a:schemeClr val="dk1"/>
                          </a:solidFill>
                          <a:effectLst/>
                          <a:latin typeface="+mn-lt"/>
                          <a:ea typeface="+mn-ea"/>
                          <a:cs typeface="+mn-cs"/>
                        </a:rPr>
                        <a:t>Analyse</a:t>
                      </a:r>
                      <a:r>
                        <a:rPr lang="en-US" sz="800" kern="1200" dirty="0">
                          <a:solidFill>
                            <a:schemeClr val="dk1"/>
                          </a:solidFill>
                          <a:effectLst/>
                          <a:latin typeface="+mn-lt"/>
                          <a:ea typeface="+mn-ea"/>
                          <a:cs typeface="+mn-cs"/>
                        </a:rPr>
                        <a:t>, Apply, Assess, Collaborate, Communicate, Compare, Confident, Define, Demonstrate, Creative, Discuss, Evaluate, Refine, Reflect, Justify, Secure, </a:t>
                      </a:r>
                      <a:r>
                        <a:rPr lang="en-US" sz="800" kern="1200" dirty="0" err="1">
                          <a:solidFill>
                            <a:schemeClr val="dk1"/>
                          </a:solidFill>
                          <a:effectLst/>
                          <a:latin typeface="+mn-lt"/>
                          <a:ea typeface="+mn-ea"/>
                          <a:cs typeface="+mn-cs"/>
                        </a:rPr>
                        <a:t>Summarise</a:t>
                      </a:r>
                      <a:r>
                        <a:rPr lang="en-US" sz="800" kern="1200" dirty="0">
                          <a:solidFill>
                            <a:schemeClr val="dk1"/>
                          </a:solidFill>
                          <a:effectLst/>
                          <a:latin typeface="+mn-lt"/>
                          <a:ea typeface="+mn-ea"/>
                          <a:cs typeface="+mn-cs"/>
                        </a:rPr>
                        <a:t>.</a:t>
                      </a:r>
                      <a:endParaRPr lang="en-GB" sz="800" kern="1200" dirty="0">
                        <a:solidFill>
                          <a:schemeClr val="dk1"/>
                        </a:solidFill>
                        <a:effectLst/>
                        <a:latin typeface="+mn-lt"/>
                        <a:ea typeface="+mn-ea"/>
                        <a:cs typeface="+mn-cs"/>
                      </a:endParaRPr>
                    </a:p>
                    <a:p>
                      <a:pPr>
                        <a:lnSpc>
                          <a:spcPts val="800"/>
                        </a:lnSpc>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60120" rtl="0" eaLnBrk="1" fontAlgn="auto" latinLnBrk="0" hangingPunct="1">
                        <a:lnSpc>
                          <a:spcPts val="800"/>
                        </a:lnSpc>
                        <a:spcBef>
                          <a:spcPts val="0"/>
                        </a:spcBef>
                        <a:spcAft>
                          <a:spcPts val="0"/>
                        </a:spcAft>
                        <a:buClrTx/>
                        <a:buSzTx/>
                        <a:buFontTx/>
                        <a:buNone/>
                        <a:tabLst/>
                        <a:defRPr/>
                      </a:pPr>
                      <a:r>
                        <a:rPr lang="en-US" sz="800" kern="1200" dirty="0" err="1">
                          <a:solidFill>
                            <a:schemeClr val="dk1"/>
                          </a:solidFill>
                          <a:effectLst/>
                          <a:latin typeface="+mn-lt"/>
                          <a:ea typeface="+mn-ea"/>
                          <a:cs typeface="+mn-cs"/>
                        </a:rPr>
                        <a:t>Analyse</a:t>
                      </a:r>
                      <a:r>
                        <a:rPr lang="en-US" sz="800" kern="1200" dirty="0">
                          <a:solidFill>
                            <a:schemeClr val="dk1"/>
                          </a:solidFill>
                          <a:effectLst/>
                          <a:latin typeface="+mn-lt"/>
                          <a:ea typeface="+mn-ea"/>
                          <a:cs typeface="+mn-cs"/>
                        </a:rPr>
                        <a:t>, Apply, Assess, Collaborate, Communicate, Compare, Confident, Define, Demonstrate, Creative, Discuss, Evaluate, Refine, Reflect, Justify, Secure, </a:t>
                      </a:r>
                      <a:r>
                        <a:rPr lang="en-US" sz="800" kern="1200" dirty="0" err="1">
                          <a:solidFill>
                            <a:schemeClr val="dk1"/>
                          </a:solidFill>
                          <a:effectLst/>
                          <a:latin typeface="+mn-lt"/>
                          <a:ea typeface="+mn-ea"/>
                          <a:cs typeface="+mn-cs"/>
                        </a:rPr>
                        <a:t>Summarise</a:t>
                      </a:r>
                      <a:r>
                        <a:rPr lang="en-US" sz="800" kern="1200" dirty="0">
                          <a:solidFill>
                            <a:schemeClr val="dk1"/>
                          </a:solidFill>
                          <a:effectLst/>
                          <a:latin typeface="+mn-lt"/>
                          <a:ea typeface="+mn-ea"/>
                          <a:cs typeface="+mn-cs"/>
                        </a:rPr>
                        <a:t>.</a:t>
                      </a:r>
                      <a:endParaRPr lang="en-GB" sz="800" kern="1200" dirty="0">
                        <a:solidFill>
                          <a:schemeClr val="dk1"/>
                        </a:solidFill>
                        <a:effectLst/>
                        <a:latin typeface="+mn-lt"/>
                        <a:ea typeface="+mn-ea"/>
                        <a:cs typeface="+mn-cs"/>
                      </a:endParaRPr>
                    </a:p>
                    <a:p>
                      <a:pPr>
                        <a:lnSpc>
                          <a:spcPts val="800"/>
                        </a:lnSpc>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60120" rtl="0" eaLnBrk="1" fontAlgn="auto" latinLnBrk="0" hangingPunct="1">
                        <a:lnSpc>
                          <a:spcPts val="800"/>
                        </a:lnSpc>
                        <a:spcBef>
                          <a:spcPts val="0"/>
                        </a:spcBef>
                        <a:spcAft>
                          <a:spcPts val="0"/>
                        </a:spcAft>
                        <a:buClrTx/>
                        <a:buSzTx/>
                        <a:buFontTx/>
                        <a:buNone/>
                        <a:tabLst/>
                        <a:defRPr/>
                      </a:pPr>
                      <a:r>
                        <a:rPr lang="en-US" sz="800" kern="1200" dirty="0" err="1">
                          <a:solidFill>
                            <a:schemeClr val="dk1"/>
                          </a:solidFill>
                          <a:effectLst/>
                          <a:latin typeface="+mn-lt"/>
                          <a:ea typeface="+mn-ea"/>
                          <a:cs typeface="+mn-cs"/>
                        </a:rPr>
                        <a:t>Analyse</a:t>
                      </a:r>
                      <a:r>
                        <a:rPr lang="en-US" sz="800" kern="1200" dirty="0">
                          <a:solidFill>
                            <a:schemeClr val="dk1"/>
                          </a:solidFill>
                          <a:effectLst/>
                          <a:latin typeface="+mn-lt"/>
                          <a:ea typeface="+mn-ea"/>
                          <a:cs typeface="+mn-cs"/>
                        </a:rPr>
                        <a:t>, Apply, Assess, Collaborate, Communicate, Compare, Confident, Define, Demonstrate, Creative, Discuss, Evaluate, Refine, Reflect, Justify, Secure, </a:t>
                      </a:r>
                      <a:r>
                        <a:rPr lang="en-US" sz="800" kern="1200" dirty="0" err="1">
                          <a:solidFill>
                            <a:schemeClr val="dk1"/>
                          </a:solidFill>
                          <a:effectLst/>
                          <a:latin typeface="+mn-lt"/>
                          <a:ea typeface="+mn-ea"/>
                          <a:cs typeface="+mn-cs"/>
                        </a:rPr>
                        <a:t>Summarise</a:t>
                      </a:r>
                      <a:r>
                        <a:rPr lang="en-US" sz="800" kern="1200" dirty="0">
                          <a:solidFill>
                            <a:schemeClr val="dk1"/>
                          </a:solidFill>
                          <a:effectLst/>
                          <a:latin typeface="+mn-lt"/>
                          <a:ea typeface="+mn-ea"/>
                          <a:cs typeface="+mn-cs"/>
                        </a:rPr>
                        <a:t>.</a:t>
                      </a:r>
                      <a:endParaRPr lang="en-GB" sz="800" kern="1200" dirty="0">
                        <a:solidFill>
                          <a:schemeClr val="dk1"/>
                        </a:solidFill>
                        <a:effectLst/>
                        <a:latin typeface="+mn-lt"/>
                        <a:ea typeface="+mn-ea"/>
                        <a:cs typeface="+mn-cs"/>
                      </a:endParaRPr>
                    </a:p>
                    <a:p>
                      <a:pPr>
                        <a:lnSpc>
                          <a:spcPts val="800"/>
                        </a:lnSpc>
                      </a:pPr>
                      <a:endParaRPr lang="en-GB" sz="8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8968377"/>
                  </a:ext>
                </a:extLst>
              </a:tr>
            </a:tbl>
          </a:graphicData>
        </a:graphic>
      </p:graphicFrame>
      <p:sp>
        <p:nvSpPr>
          <p:cNvPr id="32" name="Text Box 12">
            <a:extLst>
              <a:ext uri="{FF2B5EF4-FFF2-40B4-BE49-F238E27FC236}">
                <a16:creationId xmlns:a16="http://schemas.microsoft.com/office/drawing/2014/main" id="{43C9488B-F38E-46EE-B5B5-0336591E7545}"/>
              </a:ext>
            </a:extLst>
          </p:cNvPr>
          <p:cNvSpPr txBox="1"/>
          <p:nvPr/>
        </p:nvSpPr>
        <p:spPr>
          <a:xfrm>
            <a:off x="171029" y="11709037"/>
            <a:ext cx="2984921" cy="893081"/>
          </a:xfrm>
          <a:prstGeom prst="rect">
            <a:avLst/>
          </a:prstGeom>
          <a:solidFill>
            <a:schemeClr val="bg1">
              <a:lumMod val="95000"/>
            </a:schemeClr>
          </a:solidFill>
          <a:ln w="6350">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READING SKILLS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1195070" indent="-180340">
              <a:lnSpc>
                <a:spcPct val="76000"/>
              </a:lnSpc>
              <a:spcBef>
                <a:spcPts val="315"/>
              </a:spcBef>
              <a:spcAft>
                <a:spcPts val="0"/>
              </a:spcAft>
              <a:tabLst>
                <a:tab pos="514350" algn="l"/>
              </a:tabLst>
            </a:pPr>
            <a:r>
              <a:rPr lang="en-US" sz="800" dirty="0">
                <a:effectLst/>
                <a:latin typeface="Yu Gothic Light" panose="020B0300000000000000" pitchFamily="34" charset="-128"/>
                <a:ea typeface="Tahoma" panose="020B0604030504040204" pitchFamily="34" charset="0"/>
              </a:rPr>
              <a:t>»	</a:t>
            </a:r>
            <a:r>
              <a:rPr lang="en-US" sz="800" dirty="0">
                <a:effectLst/>
                <a:latin typeface="Tahoma" panose="020B0604030504040204" pitchFamily="34" charset="0"/>
                <a:ea typeface="Tahoma" panose="020B0604030504040204" pitchFamily="34" charset="0"/>
              </a:rPr>
              <a:t>Reading</a:t>
            </a:r>
            <a:r>
              <a:rPr lang="en-US" sz="800" spc="-45"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key</a:t>
            </a:r>
            <a:r>
              <a:rPr lang="en-US" sz="800" spc="-5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documents</a:t>
            </a:r>
            <a:r>
              <a:rPr lang="en-US" sz="800" spc="-45"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about</a:t>
            </a:r>
            <a:r>
              <a:rPr lang="en-US" sz="800" spc="-45"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the</a:t>
            </a:r>
            <a:r>
              <a:rPr lang="en-US" sz="800" spc="-45"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history</a:t>
            </a:r>
            <a:r>
              <a:rPr lang="en-US" sz="800" spc="-25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of</a:t>
            </a:r>
            <a:r>
              <a:rPr lang="en-US" sz="800" spc="-55"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theatre</a:t>
            </a:r>
            <a:r>
              <a:rPr lang="en-US" sz="800" spc="-5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performance.</a:t>
            </a:r>
            <a:endParaRPr lang="en-GB" sz="800" dirty="0">
              <a:effectLst/>
              <a:latin typeface="Tahoma" panose="020B0604030504040204" pitchFamily="34" charset="0"/>
              <a:ea typeface="Tahoma" panose="020B0604030504040204" pitchFamily="34" charset="0"/>
            </a:endParaRPr>
          </a:p>
          <a:p>
            <a:pPr marL="334010">
              <a:spcBef>
                <a:spcPts val="110"/>
              </a:spcBef>
              <a:spcAft>
                <a:spcPts val="0"/>
              </a:spcAft>
              <a:tabLst>
                <a:tab pos="514350" algn="l"/>
              </a:tabLst>
            </a:pPr>
            <a:r>
              <a:rPr lang="en-US" sz="800" dirty="0">
                <a:effectLst/>
                <a:latin typeface="Yu Gothic Light" panose="020B0300000000000000" pitchFamily="34" charset="-128"/>
                <a:ea typeface="Tahoma" panose="020B0604030504040204" pitchFamily="34" charset="0"/>
              </a:rPr>
              <a:t>»	</a:t>
            </a:r>
            <a:r>
              <a:rPr lang="en-US" sz="800" dirty="0">
                <a:effectLst/>
                <a:latin typeface="Tahoma" panose="020B0604030504040204" pitchFamily="34" charset="0"/>
                <a:ea typeface="Tahoma" panose="020B0604030504040204" pitchFamily="34" charset="0"/>
              </a:rPr>
              <a:t>Reading</a:t>
            </a:r>
            <a:r>
              <a:rPr lang="en-US" sz="800" spc="-1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research</a:t>
            </a:r>
            <a:r>
              <a:rPr lang="en-US" sz="800" spc="-5"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for</a:t>
            </a:r>
            <a:r>
              <a:rPr lang="en-US" sz="800" spc="-1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the</a:t>
            </a:r>
            <a:r>
              <a:rPr lang="en-US" sz="800" spc="-5"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completion</a:t>
            </a:r>
            <a:r>
              <a:rPr lang="en-US" sz="800" spc="-1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of</a:t>
            </a:r>
            <a:r>
              <a:rPr lang="en-US" sz="800" spc="-5"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coursework.</a:t>
            </a:r>
            <a:endParaRPr lang="en-GB" sz="800" dirty="0">
              <a:effectLst/>
              <a:latin typeface="Tahoma" panose="020B0604030504040204" pitchFamily="34" charset="0"/>
              <a:ea typeface="Tahoma" panose="020B0604030504040204" pitchFamily="34" charset="0"/>
            </a:endParaRPr>
          </a:p>
          <a:p>
            <a:pPr algn="ctr">
              <a:lnSpc>
                <a:spcPct val="107000"/>
              </a:lnSpc>
              <a:spcAft>
                <a:spcPts val="800"/>
              </a:spcAft>
            </a:pPr>
            <a:r>
              <a:rPr lang="en-GB"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3" name="Text Box 4">
            <a:extLst>
              <a:ext uri="{FF2B5EF4-FFF2-40B4-BE49-F238E27FC236}">
                <a16:creationId xmlns:a16="http://schemas.microsoft.com/office/drawing/2014/main" id="{6AA49C11-ED00-44DF-A101-B9B35FDF17A4}"/>
              </a:ext>
            </a:extLst>
          </p:cNvPr>
          <p:cNvSpPr txBox="1"/>
          <p:nvPr/>
        </p:nvSpPr>
        <p:spPr>
          <a:xfrm>
            <a:off x="3154409" y="11701192"/>
            <a:ext cx="3253861" cy="919975"/>
          </a:xfrm>
          <a:prstGeom prst="rect">
            <a:avLst/>
          </a:prstGeom>
          <a:solidFill>
            <a:schemeClr val="bg1">
              <a:lumMod val="95000"/>
            </a:schemeClr>
          </a:solidFill>
          <a:ln w="6350">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CAREERS LINKS</a:t>
            </a:r>
          </a:p>
          <a:p>
            <a:pPr algn="ctr">
              <a:lnSpc>
                <a:spcPct val="107000"/>
              </a:lnSpc>
              <a:spcAft>
                <a:spcPts val="800"/>
              </a:spcAft>
            </a:pPr>
            <a:r>
              <a:rPr lang="en-GB" sz="800" b="1" dirty="0">
                <a:solidFill>
                  <a:srgbClr val="00B050"/>
                </a:solidFill>
                <a:latin typeface="Calibri"/>
                <a:ea typeface="Calibri"/>
                <a:cs typeface="Calibri"/>
              </a:rPr>
              <a:t>Directors, Stage Management, Performers, Actors, Playwrights, Dancer, Musician/Singer,, Choreographer, Screenwriter, Costumer Designer,, Producer, Talent Agent</a:t>
            </a:r>
            <a:endParaRPr lang="en-GB" sz="800" b="1">
              <a:solidFill>
                <a:srgbClr val="00B050"/>
              </a:solidFill>
              <a:latin typeface="Calibri" panose="020F0502020204030204" pitchFamily="34" charset="0"/>
              <a:ea typeface="Calibri" panose="020F0502020204030204" pitchFamily="34" charset="0"/>
              <a:cs typeface="Calibri"/>
            </a:endParaRPr>
          </a:p>
        </p:txBody>
      </p:sp>
      <p:sp>
        <p:nvSpPr>
          <p:cNvPr id="34" name="Text Box 5">
            <a:extLst>
              <a:ext uri="{FF2B5EF4-FFF2-40B4-BE49-F238E27FC236}">
                <a16:creationId xmlns:a16="http://schemas.microsoft.com/office/drawing/2014/main" id="{7A8D6A63-1600-48E9-8471-6BE951D80F44}"/>
              </a:ext>
            </a:extLst>
          </p:cNvPr>
          <p:cNvSpPr txBox="1"/>
          <p:nvPr/>
        </p:nvSpPr>
        <p:spPr>
          <a:xfrm>
            <a:off x="6405656" y="11697483"/>
            <a:ext cx="2984921" cy="908051"/>
          </a:xfrm>
          <a:prstGeom prst="rect">
            <a:avLst/>
          </a:prstGeom>
          <a:solidFill>
            <a:schemeClr val="bg1">
              <a:lumMod val="95000"/>
            </a:schemeClr>
          </a:solidFill>
          <a:ln w="6350">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800"/>
              </a:lnSpc>
              <a:spcAft>
                <a:spcPts val="800"/>
              </a:spcAft>
            </a:pPr>
            <a:r>
              <a:rPr lang="en-GB" sz="1050" b="1" dirty="0">
                <a:solidFill>
                  <a:srgbClr val="00B050"/>
                </a:solidFill>
                <a:effectLst/>
                <a:ea typeface="Calibri" panose="020F0502020204030204" pitchFamily="34" charset="0"/>
                <a:cs typeface="Calibri" panose="020F0502020204030204" pitchFamily="34" charset="0"/>
              </a:rPr>
              <a:t>SUPPORTING STUDENTS AT HOME</a:t>
            </a:r>
            <a:endParaRPr lang="en-GB" sz="1050" dirty="0">
              <a:solidFill>
                <a:srgbClr val="00B050"/>
              </a:solidFill>
              <a:effectLst/>
              <a:ea typeface="Calibri" panose="020F0502020204030204" pitchFamily="34" charset="0"/>
              <a:cs typeface="Times New Roman" panose="02020603050405020304" pitchFamily="18" charset="0"/>
            </a:endParaRPr>
          </a:p>
          <a:p>
            <a:pPr marL="359410" marR="466725" algn="just">
              <a:lnSpc>
                <a:spcPct val="101000"/>
              </a:lnSpc>
              <a:spcBef>
                <a:spcPts val="550"/>
              </a:spcBef>
              <a:spcAft>
                <a:spcPts val="0"/>
              </a:spcAft>
            </a:pPr>
            <a:r>
              <a:rPr lang="en-US" sz="800" dirty="0">
                <a:effectLst/>
                <a:latin typeface="Tahoma" panose="020B0604030504040204" pitchFamily="34" charset="0"/>
                <a:ea typeface="Tahoma" panose="020B0604030504040204" pitchFamily="34" charset="0"/>
              </a:rPr>
              <a:t>Students are encouraged to watch examples of</a:t>
            </a:r>
            <a:r>
              <a:rPr lang="en-US" sz="800" spc="-255" dirty="0">
                <a:effectLst/>
                <a:latin typeface="Tahoma" panose="020B0604030504040204" pitchFamily="34" charset="0"/>
                <a:ea typeface="Tahoma" panose="020B0604030504040204" pitchFamily="34" charset="0"/>
              </a:rPr>
              <a:t> </a:t>
            </a:r>
            <a:r>
              <a:rPr lang="en-US" sz="800" spc="-5" dirty="0">
                <a:effectLst/>
                <a:latin typeface="Tahoma" panose="020B0604030504040204" pitchFamily="34" charset="0"/>
                <a:ea typeface="Tahoma" panose="020B0604030504040204" pitchFamily="34" charset="0"/>
              </a:rPr>
              <a:t>live</a:t>
            </a:r>
            <a:r>
              <a:rPr lang="en-US" sz="800" spc="-60" dirty="0">
                <a:effectLst/>
                <a:latin typeface="Tahoma" panose="020B0604030504040204" pitchFamily="34" charset="0"/>
                <a:ea typeface="Tahoma" panose="020B0604030504040204" pitchFamily="34" charset="0"/>
              </a:rPr>
              <a:t> </a:t>
            </a:r>
            <a:r>
              <a:rPr lang="en-US" sz="800" spc="-5" dirty="0">
                <a:effectLst/>
                <a:latin typeface="Tahoma" panose="020B0604030504040204" pitchFamily="34" charset="0"/>
                <a:ea typeface="Tahoma" panose="020B0604030504040204" pitchFamily="34" charset="0"/>
              </a:rPr>
              <a:t>performance</a:t>
            </a:r>
            <a:r>
              <a:rPr lang="en-US" sz="800" spc="-6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on</a:t>
            </a:r>
            <a:r>
              <a:rPr lang="en-US" sz="800" spc="-6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YouTube,</a:t>
            </a:r>
            <a:r>
              <a:rPr lang="en-US" sz="800" spc="-6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local</a:t>
            </a:r>
            <a:r>
              <a:rPr lang="en-US" sz="800" spc="-6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theatres,</a:t>
            </a:r>
            <a:r>
              <a:rPr lang="en-US" sz="800" spc="-6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TV</a:t>
            </a:r>
            <a:r>
              <a:rPr lang="en-US" sz="800" spc="-255"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and</a:t>
            </a:r>
            <a:r>
              <a:rPr lang="en-US" sz="800" spc="-5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performance</a:t>
            </a:r>
            <a:r>
              <a:rPr lang="en-US" sz="800" spc="-5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HUBS.</a:t>
            </a:r>
            <a:endParaRPr lang="en-GB" sz="800" dirty="0">
              <a:effectLst/>
              <a:latin typeface="Tahoma" panose="020B0604030504040204" pitchFamily="34" charset="0"/>
              <a:ea typeface="Tahoma" panose="020B0604030504040204" pitchFamily="34" charset="0"/>
            </a:endParaRPr>
          </a:p>
        </p:txBody>
      </p:sp>
      <p:grpSp>
        <p:nvGrpSpPr>
          <p:cNvPr id="2" name="Group 1">
            <a:extLst>
              <a:ext uri="{FF2B5EF4-FFF2-40B4-BE49-F238E27FC236}">
                <a16:creationId xmlns:a16="http://schemas.microsoft.com/office/drawing/2014/main" id="{84FA64CD-9C02-4F3B-B9C9-9252C2D32903}"/>
              </a:ext>
            </a:extLst>
          </p:cNvPr>
          <p:cNvGrpSpPr/>
          <p:nvPr/>
        </p:nvGrpSpPr>
        <p:grpSpPr>
          <a:xfrm>
            <a:off x="298172" y="2867221"/>
            <a:ext cx="537569" cy="1339857"/>
            <a:chOff x="302060" y="2185375"/>
            <a:chExt cx="465750" cy="1085270"/>
          </a:xfrm>
        </p:grpSpPr>
        <p:pic>
          <p:nvPicPr>
            <p:cNvPr id="30" name="Graphic 29" descr="Back with solid fill">
              <a:extLst>
                <a:ext uri="{FF2B5EF4-FFF2-40B4-BE49-F238E27FC236}">
                  <a16:creationId xmlns:a16="http://schemas.microsoft.com/office/drawing/2014/main" id="{BF8852B2-94F0-4B7B-A054-0D6DF4E636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060" y="2185375"/>
              <a:ext cx="465750" cy="465750"/>
            </a:xfrm>
            <a:prstGeom prst="rect">
              <a:avLst/>
            </a:prstGeom>
          </p:spPr>
        </p:pic>
        <p:pic>
          <p:nvPicPr>
            <p:cNvPr id="36" name="Graphic 35" descr="Heart with solid fill">
              <a:extLst>
                <a:ext uri="{FF2B5EF4-FFF2-40B4-BE49-F238E27FC236}">
                  <a16:creationId xmlns:a16="http://schemas.microsoft.com/office/drawing/2014/main" id="{DA6957D2-7C9A-46C0-96C7-1ADEDF1CD5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8855" y="2882900"/>
              <a:ext cx="387745" cy="387745"/>
            </a:xfrm>
            <a:prstGeom prst="rect">
              <a:avLst/>
            </a:prstGeom>
          </p:spPr>
        </p:pic>
        <p:pic>
          <p:nvPicPr>
            <p:cNvPr id="38" name="Graphic 37" descr="Plant with solid fill">
              <a:extLst>
                <a:ext uri="{FF2B5EF4-FFF2-40B4-BE49-F238E27FC236}">
                  <a16:creationId xmlns:a16="http://schemas.microsoft.com/office/drawing/2014/main" id="{B76AF0AE-83BF-4127-9073-CBEA4ADB34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4499" y="2585189"/>
              <a:ext cx="336456" cy="336456"/>
            </a:xfrm>
            <a:prstGeom prst="rect">
              <a:avLst/>
            </a:prstGeom>
          </p:spPr>
        </p:pic>
      </p:grpSp>
      <p:pic>
        <p:nvPicPr>
          <p:cNvPr id="5" name="Picture 4">
            <a:extLst>
              <a:ext uri="{FF2B5EF4-FFF2-40B4-BE49-F238E27FC236}">
                <a16:creationId xmlns:a16="http://schemas.microsoft.com/office/drawing/2014/main" id="{B1225CC2-995F-47D1-9BA4-21E3C6DAC5C0}"/>
              </a:ext>
            </a:extLst>
          </p:cNvPr>
          <p:cNvPicPr>
            <a:picLocks noChangeAspect="1"/>
          </p:cNvPicPr>
          <p:nvPr/>
        </p:nvPicPr>
        <p:blipFill rotWithShape="1">
          <a:blip r:embed="rId9">
            <a:extLst>
              <a:ext uri="{28A0092B-C50C-407E-A947-70E740481C1C}">
                <a14:useLocalDpi xmlns:a14="http://schemas.microsoft.com/office/drawing/2010/main" val="0"/>
              </a:ext>
            </a:extLst>
          </a:blip>
          <a:srcRect t="54964" b="24576"/>
          <a:stretch/>
        </p:blipFill>
        <p:spPr>
          <a:xfrm>
            <a:off x="0" y="-38138"/>
            <a:ext cx="9601200" cy="1225374"/>
          </a:xfrm>
          <a:prstGeom prst="rect">
            <a:avLst/>
          </a:prstGeom>
        </p:spPr>
      </p:pic>
    </p:spTree>
    <p:extLst>
      <p:ext uri="{BB962C8B-B14F-4D97-AF65-F5344CB8AC3E}">
        <p14:creationId xmlns:p14="http://schemas.microsoft.com/office/powerpoint/2010/main" val="980785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E569363-8366-45DC-BDA9-46F6B8B511FA}"/>
              </a:ext>
            </a:extLst>
          </p:cNvPr>
          <p:cNvPicPr>
            <a:picLocks noChangeAspect="1"/>
          </p:cNvPicPr>
          <p:nvPr/>
        </p:nvPicPr>
        <p:blipFill rotWithShape="1">
          <a:blip r:embed="rId2">
            <a:extLst>
              <a:ext uri="{28A0092B-C50C-407E-A947-70E740481C1C}">
                <a14:useLocalDpi xmlns:a14="http://schemas.microsoft.com/office/drawing/2010/main" val="0"/>
              </a:ext>
            </a:extLst>
          </a:blip>
          <a:srcRect t="64747" b="24884"/>
          <a:stretch/>
        </p:blipFill>
        <p:spPr>
          <a:xfrm>
            <a:off x="-1" y="10868430"/>
            <a:ext cx="9601199" cy="1969874"/>
          </a:xfrm>
          <a:prstGeom prst="rect">
            <a:avLst/>
          </a:prstGeom>
        </p:spPr>
      </p:pic>
      <p:graphicFrame>
        <p:nvGraphicFramePr>
          <p:cNvPr id="15" name="Table 14">
            <a:extLst>
              <a:ext uri="{FF2B5EF4-FFF2-40B4-BE49-F238E27FC236}">
                <a16:creationId xmlns:a16="http://schemas.microsoft.com/office/drawing/2014/main" id="{608C2C5E-547B-4B08-AF9F-02FECB7440E9}"/>
              </a:ext>
            </a:extLst>
          </p:cNvPr>
          <p:cNvGraphicFramePr>
            <a:graphicFrameLocks noGrp="1"/>
          </p:cNvGraphicFramePr>
          <p:nvPr>
            <p:extLst>
              <p:ext uri="{D42A27DB-BD31-4B8C-83A1-F6EECF244321}">
                <p14:modId xmlns:p14="http://schemas.microsoft.com/office/powerpoint/2010/main" val="2179268410"/>
              </p:ext>
            </p:extLst>
          </p:nvPr>
        </p:nvGraphicFramePr>
        <p:xfrm>
          <a:off x="271433" y="2334549"/>
          <a:ext cx="9091585" cy="2057018"/>
        </p:xfrm>
        <a:graphic>
          <a:graphicData uri="http://schemas.openxmlformats.org/drawingml/2006/table">
            <a:tbl>
              <a:tblPr firstRow="1" firstCol="1" bandRow="1">
                <a:tableStyleId>{5C22544A-7EE6-4342-B048-85BDC9FD1C3A}</a:tableStyleId>
              </a:tblPr>
              <a:tblGrid>
                <a:gridCol w="522905">
                  <a:extLst>
                    <a:ext uri="{9D8B030D-6E8A-4147-A177-3AD203B41FA5}">
                      <a16:colId xmlns:a16="http://schemas.microsoft.com/office/drawing/2014/main" val="294075316"/>
                    </a:ext>
                  </a:extLst>
                </a:gridCol>
                <a:gridCol w="2892291">
                  <a:extLst>
                    <a:ext uri="{9D8B030D-6E8A-4147-A177-3AD203B41FA5}">
                      <a16:colId xmlns:a16="http://schemas.microsoft.com/office/drawing/2014/main" val="3924005494"/>
                    </a:ext>
                  </a:extLst>
                </a:gridCol>
                <a:gridCol w="5676389">
                  <a:extLst>
                    <a:ext uri="{9D8B030D-6E8A-4147-A177-3AD203B41FA5}">
                      <a16:colId xmlns:a16="http://schemas.microsoft.com/office/drawing/2014/main" val="2457759666"/>
                    </a:ext>
                  </a:extLst>
                </a:gridCol>
              </a:tblGrid>
              <a:tr h="768096">
                <a:tc>
                  <a:txBody>
                    <a:bodyPr/>
                    <a:lstStyle/>
                    <a:p>
                      <a:pPr algn="ctr">
                        <a:lnSpc>
                          <a:spcPct val="107000"/>
                        </a:lnSpc>
                        <a:spcAft>
                          <a:spcPts val="800"/>
                        </a:spcAft>
                      </a:pPr>
                      <a:endParaRPr lang="en-GB" sz="80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1E1"/>
                    </a:solidFill>
                  </a:tcPr>
                </a:tc>
                <a:tc>
                  <a:txBody>
                    <a:bodyPr/>
                    <a:lstStyle/>
                    <a:p>
                      <a:pPr algn="ctr">
                        <a:lnSpc>
                          <a:spcPct val="107000"/>
                        </a:lnSpc>
                        <a:spcAft>
                          <a:spcPts val="800"/>
                        </a:spcAft>
                      </a:pPr>
                      <a:r>
                        <a:rPr lang="en-GB" sz="800" dirty="0">
                          <a:solidFill>
                            <a:sysClr val="windowText" lastClr="000000"/>
                          </a:solidFill>
                          <a:effectLst/>
                          <a:latin typeface="+mn-lt"/>
                        </a:rPr>
                        <a:t>PRIOR LEARNING</a:t>
                      </a:r>
                      <a:endParaRPr lang="en-GB" sz="80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1E1"/>
                    </a:solidFill>
                  </a:tcPr>
                </a:tc>
                <a:tc>
                  <a:txBody>
                    <a:bodyPr/>
                    <a:lstStyle/>
                    <a:p>
                      <a:pPr algn="l">
                        <a:lnSpc>
                          <a:spcPct val="107000"/>
                        </a:lnSpc>
                        <a:spcAft>
                          <a:spcPts val="800"/>
                        </a:spcAft>
                      </a:pPr>
                      <a:r>
                        <a:rPr lang="en-GB" sz="800" dirty="0">
                          <a:solidFill>
                            <a:sysClr val="windowText" lastClr="000000"/>
                          </a:solidFill>
                          <a:effectLst/>
                          <a:latin typeface="+mn-lt"/>
                        </a:rPr>
                        <a:t> </a:t>
                      </a:r>
                      <a:r>
                        <a:rPr lang="en-GB" sz="800" b="1" i="0" u="none" strike="noStrike" noProof="0" dirty="0">
                          <a:solidFill>
                            <a:srgbClr val="000000"/>
                          </a:solidFill>
                          <a:effectLst/>
                          <a:latin typeface="Calibri"/>
                        </a:rPr>
                        <a:t>At Key Stage 3, students are introduced to three distinct disciplines: Commedia </a:t>
                      </a:r>
                      <a:r>
                        <a:rPr lang="en-GB" sz="800" b="1" i="0" u="none" strike="noStrike" noProof="0" dirty="0" err="1">
                          <a:solidFill>
                            <a:srgbClr val="000000"/>
                          </a:solidFill>
                          <a:effectLst/>
                          <a:latin typeface="Calibri"/>
                        </a:rPr>
                        <a:t>Dell'Arte</a:t>
                      </a:r>
                      <a:r>
                        <a:rPr lang="en-GB" sz="800" b="1" i="0" u="none" strike="noStrike" noProof="0" dirty="0">
                          <a:solidFill>
                            <a:srgbClr val="000000"/>
                          </a:solidFill>
                          <a:effectLst/>
                          <a:latin typeface="Calibri"/>
                        </a:rPr>
                        <a:t>, devising performances from a stimulus and Trestle Mask work. These areas of study provide a rich foundation in theatrical techniques and performance skills. Through workshops and group work, students sharpen their ability to devise, collaborate and perform, therefore a deeper understanding of theatrical processes.  During Year 10 students will have  more experience of the technical and  roles within theatre. They will have looked deeper  into the roles and responsibilities of the theatre and how practitioners and  directors convey meaning to an audience.</a:t>
                      </a: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0351144"/>
                  </a:ext>
                </a:extLst>
              </a:tr>
              <a:tr h="614476">
                <a:tc>
                  <a:txBody>
                    <a:bodyPr/>
                    <a:lstStyle/>
                    <a:p>
                      <a:pPr algn="ctr">
                        <a:lnSpc>
                          <a:spcPct val="107000"/>
                        </a:lnSpc>
                        <a:spcAft>
                          <a:spcPts val="800"/>
                        </a:spcAft>
                      </a:pPr>
                      <a:endParaRPr lang="en-GB" sz="80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9B9"/>
                    </a:solidFill>
                  </a:tcPr>
                </a:tc>
                <a:tc>
                  <a:txBody>
                    <a:bodyPr/>
                    <a:lstStyle/>
                    <a:p>
                      <a:pPr algn="ctr">
                        <a:lnSpc>
                          <a:spcPct val="107000"/>
                        </a:lnSpc>
                        <a:spcAft>
                          <a:spcPts val="800"/>
                        </a:spcAft>
                      </a:pPr>
                      <a:r>
                        <a:rPr lang="en-GB" sz="800" b="1" dirty="0">
                          <a:solidFill>
                            <a:sysClr val="windowText" lastClr="000000"/>
                          </a:solidFill>
                          <a:effectLst/>
                          <a:latin typeface="+mn-lt"/>
                        </a:rPr>
                        <a:t>PERSONAL DEVELOPMENT &amp; CURRICULUM LINKS</a:t>
                      </a:r>
                      <a:endParaRPr lang="en-GB" sz="800" b="1" dirty="0">
                        <a:solidFill>
                          <a:sysClr val="windowText" lastClr="000000"/>
                        </a:solidFill>
                        <a:effectLst/>
                        <a:latin typeface="+mn-lt"/>
                        <a:ea typeface="Calibri" panose="020F0502020204030204" pitchFamily="34" charset="0"/>
                        <a:cs typeface="Times New Roman" panose="02020603050405020304" pitchFamily="18" charset="0"/>
                      </a:endParaRP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9B9"/>
                    </a:solidFill>
                  </a:tcPr>
                </a:tc>
                <a:tc>
                  <a:txBody>
                    <a:bodyPr/>
                    <a:lstStyle/>
                    <a:p>
                      <a:r>
                        <a:rPr lang="en-US" sz="800" b="1" kern="1200" dirty="0">
                          <a:solidFill>
                            <a:schemeClr val="dk1"/>
                          </a:solidFill>
                          <a:effectLst/>
                          <a:latin typeface="+mn-lt"/>
                          <a:ea typeface="+mn-ea"/>
                          <a:cs typeface="+mn-cs"/>
                        </a:rPr>
                        <a:t>English - </a:t>
                      </a:r>
                      <a:r>
                        <a:rPr lang="en-US" sz="800" kern="1200" dirty="0">
                          <a:solidFill>
                            <a:schemeClr val="dk1"/>
                          </a:solidFill>
                          <a:effectLst/>
                          <a:latin typeface="+mn-lt"/>
                          <a:ea typeface="+mn-ea"/>
                          <a:cs typeface="+mn-cs"/>
                        </a:rPr>
                        <a:t>exploring different texts and plays,</a:t>
                      </a:r>
                      <a:endParaRPr lang="en-GB" sz="800" kern="1200" dirty="0">
                        <a:solidFill>
                          <a:schemeClr val="dk1"/>
                        </a:solidFill>
                        <a:effectLst/>
                        <a:latin typeface="+mn-lt"/>
                        <a:ea typeface="+mn-ea"/>
                        <a:cs typeface="+mn-cs"/>
                      </a:endParaRPr>
                    </a:p>
                    <a:p>
                      <a:r>
                        <a:rPr lang="en-US" sz="800" b="1" kern="1200" dirty="0">
                          <a:solidFill>
                            <a:schemeClr val="dk1"/>
                          </a:solidFill>
                          <a:effectLst/>
                          <a:latin typeface="+mn-lt"/>
                          <a:ea typeface="+mn-ea"/>
                          <a:cs typeface="+mn-cs"/>
                        </a:rPr>
                        <a:t>Geography - </a:t>
                      </a:r>
                      <a:r>
                        <a:rPr lang="en-US" sz="800" kern="1200" dirty="0">
                          <a:solidFill>
                            <a:schemeClr val="dk1"/>
                          </a:solidFill>
                          <a:effectLst/>
                          <a:latin typeface="+mn-lt"/>
                          <a:ea typeface="+mn-ea"/>
                          <a:cs typeface="+mn-cs"/>
                        </a:rPr>
                        <a:t>Different performance styles from a variety of cultures</a:t>
                      </a:r>
                      <a:endParaRPr lang="en-GB" sz="800" kern="1200" dirty="0">
                        <a:solidFill>
                          <a:schemeClr val="dk1"/>
                        </a:solidFill>
                        <a:effectLst/>
                        <a:latin typeface="+mn-lt"/>
                        <a:ea typeface="+mn-ea"/>
                        <a:cs typeface="+mn-cs"/>
                      </a:endParaRPr>
                    </a:p>
                    <a:p>
                      <a:r>
                        <a:rPr lang="en-US" sz="800" b="1" kern="1200" dirty="0">
                          <a:solidFill>
                            <a:schemeClr val="dk1"/>
                          </a:solidFill>
                          <a:effectLst/>
                          <a:latin typeface="+mn-lt"/>
                          <a:ea typeface="+mn-ea"/>
                          <a:cs typeface="+mn-cs"/>
                        </a:rPr>
                        <a:t>Art - </a:t>
                      </a:r>
                      <a:r>
                        <a:rPr lang="en-US" sz="800" kern="1200" dirty="0">
                          <a:solidFill>
                            <a:schemeClr val="dk1"/>
                          </a:solidFill>
                          <a:effectLst/>
                          <a:latin typeface="+mn-lt"/>
                          <a:ea typeface="+mn-ea"/>
                          <a:cs typeface="+mn-cs"/>
                        </a:rPr>
                        <a:t>Exploring costumes and costume design</a:t>
                      </a:r>
                      <a:endParaRPr lang="en-GB" sz="800" kern="1200" dirty="0">
                        <a:solidFill>
                          <a:schemeClr val="dk1"/>
                        </a:solidFill>
                        <a:effectLst/>
                        <a:latin typeface="+mn-lt"/>
                        <a:ea typeface="+mn-ea"/>
                        <a:cs typeface="+mn-cs"/>
                      </a:endParaRPr>
                    </a:p>
                    <a:p>
                      <a:r>
                        <a:rPr lang="en-US" sz="800" b="1" kern="1200" dirty="0">
                          <a:solidFill>
                            <a:schemeClr val="dk1"/>
                          </a:solidFill>
                          <a:effectLst/>
                          <a:latin typeface="+mn-lt"/>
                          <a:ea typeface="+mn-ea"/>
                          <a:cs typeface="+mn-cs"/>
                        </a:rPr>
                        <a:t>Technology - </a:t>
                      </a:r>
                      <a:r>
                        <a:rPr lang="en-US" sz="800" kern="1200" dirty="0">
                          <a:solidFill>
                            <a:schemeClr val="dk1"/>
                          </a:solidFill>
                          <a:effectLst/>
                          <a:latin typeface="+mn-lt"/>
                          <a:ea typeface="+mn-ea"/>
                          <a:cs typeface="+mn-cs"/>
                        </a:rPr>
                        <a:t>Exploring how lighting and sound is used to enhance a performance</a:t>
                      </a:r>
                      <a:endParaRPr lang="en-GB" sz="800" kern="1200" dirty="0">
                        <a:solidFill>
                          <a:schemeClr val="dk1"/>
                        </a:solidFill>
                        <a:effectLst/>
                        <a:latin typeface="+mn-lt"/>
                        <a:ea typeface="+mn-ea"/>
                        <a:cs typeface="+mn-cs"/>
                      </a:endParaRP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3052918"/>
                  </a:ext>
                </a:extLst>
              </a:tr>
              <a:tr h="665683">
                <a:tc>
                  <a:txBody>
                    <a:bodyPr/>
                    <a:lstStyle/>
                    <a:p>
                      <a:pPr algn="ctr">
                        <a:lnSpc>
                          <a:spcPct val="107000"/>
                        </a:lnSpc>
                        <a:spcAft>
                          <a:spcPts val="800"/>
                        </a:spcAft>
                      </a:pPr>
                      <a:endParaRPr lang="en-GB" sz="80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AAAA"/>
                    </a:solidFill>
                  </a:tcPr>
                </a:tc>
                <a:tc>
                  <a:txBody>
                    <a:bodyPr/>
                    <a:lstStyle/>
                    <a:p>
                      <a:pPr algn="ctr">
                        <a:lnSpc>
                          <a:spcPct val="107000"/>
                        </a:lnSpc>
                        <a:spcAft>
                          <a:spcPts val="800"/>
                        </a:spcAft>
                      </a:pPr>
                      <a:r>
                        <a:rPr lang="en-GB" sz="800" b="1" dirty="0">
                          <a:solidFill>
                            <a:sysClr val="windowText" lastClr="000000"/>
                          </a:solidFill>
                          <a:effectLst/>
                          <a:latin typeface="+mn-lt"/>
                        </a:rPr>
                        <a:t>EXTRA-CURRICULAR &amp; CULTURAL CAPITAL</a:t>
                      </a:r>
                      <a:endParaRPr lang="en-GB" sz="800" b="1" dirty="0">
                        <a:solidFill>
                          <a:sysClr val="windowText" lastClr="000000"/>
                        </a:solidFill>
                        <a:effectLst/>
                        <a:latin typeface="+mn-lt"/>
                        <a:ea typeface="Calibri" panose="020F0502020204030204" pitchFamily="34" charset="0"/>
                        <a:cs typeface="Times New Roman" panose="02020603050405020304" pitchFamily="18" charset="0"/>
                      </a:endParaRP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AAAA"/>
                    </a:solidFill>
                  </a:tcPr>
                </a:tc>
                <a:tc>
                  <a:txBody>
                    <a:bodyPr/>
                    <a:lstStyle/>
                    <a:p>
                      <a:r>
                        <a:rPr lang="en-US" sz="800" b="1" u="sng" kern="1200" dirty="0">
                          <a:solidFill>
                            <a:schemeClr val="dk1"/>
                          </a:solidFill>
                          <a:effectLst/>
                          <a:latin typeface="+mn-lt"/>
                          <a:ea typeface="+mn-ea"/>
                          <a:cs typeface="+mn-cs"/>
                        </a:rPr>
                        <a:t>ENRICHMENT OPPORTUNITIES</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Students are taken to local theatres to explore how a theatre operates and watch live performances. Trips to other establishments to perform.</a:t>
                      </a:r>
                      <a:endParaRPr lang="en-GB" sz="800" kern="1200" dirty="0">
                        <a:solidFill>
                          <a:schemeClr val="dk1"/>
                        </a:solidFill>
                        <a:effectLst/>
                        <a:latin typeface="+mn-lt"/>
                        <a:ea typeface="+mn-ea"/>
                        <a:cs typeface="+mn-cs"/>
                      </a:endParaRPr>
                    </a:p>
                  </a:txBody>
                  <a:tcPr marL="56050" marR="5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040222"/>
                  </a:ext>
                </a:extLst>
              </a:tr>
            </a:tbl>
          </a:graphicData>
        </a:graphic>
      </p:graphicFrame>
      <p:sp>
        <p:nvSpPr>
          <p:cNvPr id="27" name="Text Box 3">
            <a:extLst>
              <a:ext uri="{FF2B5EF4-FFF2-40B4-BE49-F238E27FC236}">
                <a16:creationId xmlns:a16="http://schemas.microsoft.com/office/drawing/2014/main" id="{4EB80B16-9ACD-4841-908A-D43205C944B3}"/>
              </a:ext>
            </a:extLst>
          </p:cNvPr>
          <p:cNvSpPr txBox="1"/>
          <p:nvPr/>
        </p:nvSpPr>
        <p:spPr>
          <a:xfrm>
            <a:off x="132929" y="1211721"/>
            <a:ext cx="9417456" cy="1122828"/>
          </a:xfrm>
          <a:prstGeom prst="rect">
            <a:avLst/>
          </a:prstGeom>
          <a:solidFill>
            <a:schemeClr val="bg1">
              <a:lumMod val="95000"/>
            </a:schemeClr>
          </a:solidFill>
          <a:ln w="6350">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59410" marR="461645" algn="ctr">
              <a:lnSpc>
                <a:spcPts val="800"/>
              </a:lnSpc>
              <a:spcAft>
                <a:spcPts val="0"/>
              </a:spcAft>
            </a:pPr>
            <a:r>
              <a:rPr lang="en-US" sz="800" b="1" u="sng" dirty="0">
                <a:effectLst/>
                <a:latin typeface="+mj-lt"/>
                <a:ea typeface="Tahoma" panose="020B0604030504040204" pitchFamily="34" charset="0"/>
              </a:rPr>
              <a:t>CURRICULUM INTENT</a:t>
            </a:r>
          </a:p>
          <a:p>
            <a:pPr marL="359410" marR="461645" algn="ctr">
              <a:lnSpc>
                <a:spcPts val="800"/>
              </a:lnSpc>
              <a:spcAft>
                <a:spcPts val="0"/>
              </a:spcAft>
            </a:pPr>
            <a:r>
              <a:rPr lang="en-US" sz="800" b="1" dirty="0">
                <a:effectLst/>
                <a:latin typeface="+mj-lt"/>
                <a:ea typeface="Tahoma" panose="020B0604030504040204" pitchFamily="34" charset="0"/>
              </a:rPr>
              <a:t>The</a:t>
            </a:r>
            <a:r>
              <a:rPr lang="en-US" sz="800" b="1" spc="30" dirty="0">
                <a:effectLst/>
                <a:latin typeface="+mj-lt"/>
                <a:ea typeface="Tahoma" panose="020B0604030504040204" pitchFamily="34" charset="0"/>
              </a:rPr>
              <a:t> </a:t>
            </a:r>
            <a:r>
              <a:rPr lang="en-US" sz="800" b="1" dirty="0">
                <a:effectLst/>
                <a:latin typeface="+mj-lt"/>
                <a:ea typeface="Tahoma" panose="020B0604030504040204" pitchFamily="34" charset="0"/>
              </a:rPr>
              <a:t>curriculum</a:t>
            </a:r>
            <a:r>
              <a:rPr lang="en-US" sz="800" b="1" spc="35" dirty="0">
                <a:effectLst/>
                <a:latin typeface="+mj-lt"/>
                <a:ea typeface="Tahoma" panose="020B0604030504040204" pitchFamily="34" charset="0"/>
              </a:rPr>
              <a:t> </a:t>
            </a:r>
            <a:r>
              <a:rPr lang="en-US" sz="800" b="1" dirty="0">
                <a:effectLst/>
                <a:latin typeface="+mj-lt"/>
                <a:ea typeface="Tahoma" panose="020B0604030504040204" pitchFamily="34" charset="0"/>
              </a:rPr>
              <a:t>and</a:t>
            </a:r>
            <a:r>
              <a:rPr lang="en-US" sz="800" b="1" spc="35" dirty="0">
                <a:effectLst/>
                <a:latin typeface="+mj-lt"/>
                <a:ea typeface="Tahoma" panose="020B0604030504040204" pitchFamily="34" charset="0"/>
              </a:rPr>
              <a:t> </a:t>
            </a:r>
            <a:r>
              <a:rPr lang="en-US" sz="800" b="1" dirty="0">
                <a:effectLst/>
                <a:latin typeface="+mj-lt"/>
                <a:ea typeface="Tahoma" panose="020B0604030504040204" pitchFamily="34" charset="0"/>
              </a:rPr>
              <a:t>assessment</a:t>
            </a:r>
            <a:r>
              <a:rPr lang="en-US" sz="800" b="1" spc="35" dirty="0">
                <a:effectLst/>
                <a:latin typeface="+mj-lt"/>
                <a:ea typeface="Tahoma" panose="020B0604030504040204" pitchFamily="34" charset="0"/>
              </a:rPr>
              <a:t> </a:t>
            </a:r>
            <a:r>
              <a:rPr lang="en-US" sz="800" b="1" dirty="0">
                <a:effectLst/>
                <a:latin typeface="+mj-lt"/>
                <a:ea typeface="Tahoma" panose="020B0604030504040204" pitchFamily="34" charset="0"/>
              </a:rPr>
              <a:t>of</a:t>
            </a:r>
            <a:r>
              <a:rPr lang="en-US" sz="800" b="1" spc="35" dirty="0">
                <a:effectLst/>
                <a:latin typeface="+mj-lt"/>
                <a:ea typeface="Tahoma" panose="020B0604030504040204" pitchFamily="34" charset="0"/>
              </a:rPr>
              <a:t> </a:t>
            </a:r>
            <a:r>
              <a:rPr lang="en-US" sz="800" b="1" dirty="0">
                <a:effectLst/>
                <a:latin typeface="+mj-lt"/>
                <a:ea typeface="Tahoma" panose="020B0604030504040204" pitchFamily="34" charset="0"/>
              </a:rPr>
              <a:t>students</a:t>
            </a:r>
            <a:r>
              <a:rPr lang="en-US" sz="800" b="1" spc="5" dirty="0">
                <a:effectLst/>
                <a:latin typeface="+mj-lt"/>
                <a:ea typeface="Tahoma" panose="020B0604030504040204" pitchFamily="34" charset="0"/>
              </a:rPr>
              <a:t> </a:t>
            </a:r>
            <a:r>
              <a:rPr lang="en-US" sz="800" b="1" dirty="0">
                <a:effectLst/>
                <a:latin typeface="+mj-lt"/>
                <a:ea typeface="Tahoma" panose="020B0604030504040204" pitchFamily="34" charset="0"/>
              </a:rPr>
              <a:t>at this stage of education has been carefully</a:t>
            </a:r>
            <a:r>
              <a:rPr lang="en-US" sz="800" b="1" spc="5" dirty="0">
                <a:effectLst/>
                <a:latin typeface="+mj-lt"/>
                <a:ea typeface="Tahoma" panose="020B0604030504040204" pitchFamily="34" charset="0"/>
              </a:rPr>
              <a:t> </a:t>
            </a:r>
            <a:r>
              <a:rPr lang="en-US" sz="800" b="1" dirty="0">
                <a:effectLst/>
                <a:latin typeface="+mj-lt"/>
                <a:ea typeface="Tahoma" panose="020B0604030504040204" pitchFamily="34" charset="0"/>
              </a:rPr>
              <a:t>designed</a:t>
            </a:r>
            <a:r>
              <a:rPr lang="en-US" sz="800" b="1" spc="-15" dirty="0">
                <a:effectLst/>
                <a:latin typeface="+mj-lt"/>
                <a:ea typeface="Tahoma" panose="020B0604030504040204" pitchFamily="34" charset="0"/>
              </a:rPr>
              <a:t> </a:t>
            </a:r>
            <a:r>
              <a:rPr lang="en-US" sz="800" b="1" dirty="0">
                <a:effectLst/>
                <a:latin typeface="+mj-lt"/>
                <a:ea typeface="Tahoma" panose="020B0604030504040204" pitchFamily="34" charset="0"/>
              </a:rPr>
              <a:t>to</a:t>
            </a:r>
            <a:r>
              <a:rPr lang="en-US" sz="800" b="1" spc="-15" dirty="0">
                <a:effectLst/>
                <a:latin typeface="+mj-lt"/>
                <a:ea typeface="Tahoma" panose="020B0604030504040204" pitchFamily="34" charset="0"/>
              </a:rPr>
              <a:t> </a:t>
            </a:r>
            <a:r>
              <a:rPr lang="en-US" sz="800" b="1" dirty="0">
                <a:effectLst/>
                <a:latin typeface="+mj-lt"/>
                <a:ea typeface="Tahoma" panose="020B0604030504040204" pitchFamily="34" charset="0"/>
              </a:rPr>
              <a:t>promote</a:t>
            </a:r>
            <a:r>
              <a:rPr lang="en-US" sz="800" b="1" spc="-10" dirty="0">
                <a:effectLst/>
                <a:latin typeface="+mj-lt"/>
                <a:ea typeface="Tahoma" panose="020B0604030504040204" pitchFamily="34" charset="0"/>
              </a:rPr>
              <a:t> </a:t>
            </a:r>
            <a:r>
              <a:rPr lang="en-US" sz="800" b="1" dirty="0">
                <a:effectLst/>
                <a:latin typeface="+mj-lt"/>
                <a:ea typeface="Tahoma" panose="020B0604030504040204" pitchFamily="34" charset="0"/>
              </a:rPr>
              <a:t>deep</a:t>
            </a:r>
            <a:r>
              <a:rPr lang="en-US" sz="800" b="1" spc="-15" dirty="0">
                <a:effectLst/>
                <a:latin typeface="+mj-lt"/>
                <a:ea typeface="Tahoma" panose="020B0604030504040204" pitchFamily="34" charset="0"/>
              </a:rPr>
              <a:t> </a:t>
            </a:r>
            <a:r>
              <a:rPr lang="en-US" sz="800" b="1" dirty="0">
                <a:effectLst/>
                <a:latin typeface="+mj-lt"/>
                <a:ea typeface="Tahoma" panose="020B0604030504040204" pitchFamily="34" charset="0"/>
              </a:rPr>
              <a:t>learning</a:t>
            </a:r>
            <a:r>
              <a:rPr lang="en-US" sz="800" b="1" spc="-10" dirty="0">
                <a:effectLst/>
                <a:latin typeface="+mj-lt"/>
                <a:ea typeface="Tahoma" panose="020B0604030504040204" pitchFamily="34" charset="0"/>
              </a:rPr>
              <a:t> </a:t>
            </a:r>
            <a:r>
              <a:rPr lang="en-US" sz="800" b="1" dirty="0">
                <a:effectLst/>
                <a:latin typeface="+mj-lt"/>
                <a:ea typeface="Tahoma" panose="020B0604030504040204" pitchFamily="34" charset="0"/>
              </a:rPr>
              <a:t>of</a:t>
            </a:r>
            <a:r>
              <a:rPr lang="en-US" sz="800" b="1" spc="-15" dirty="0">
                <a:effectLst/>
                <a:latin typeface="+mj-lt"/>
                <a:ea typeface="Tahoma" panose="020B0604030504040204" pitchFamily="34" charset="0"/>
              </a:rPr>
              <a:t> </a:t>
            </a:r>
            <a:r>
              <a:rPr lang="en-US" sz="800" b="1" dirty="0">
                <a:effectLst/>
                <a:latin typeface="+mj-lt"/>
                <a:ea typeface="Tahoma" panose="020B0604030504040204" pitchFamily="34" charset="0"/>
              </a:rPr>
              <a:t>the</a:t>
            </a:r>
            <a:r>
              <a:rPr lang="en-US" sz="800" b="1" spc="-10" dirty="0">
                <a:effectLst/>
                <a:latin typeface="+mj-lt"/>
                <a:ea typeface="Tahoma" panose="020B0604030504040204" pitchFamily="34" charset="0"/>
              </a:rPr>
              <a:t> </a:t>
            </a:r>
            <a:r>
              <a:rPr lang="en-US" sz="800" b="1" dirty="0">
                <a:effectLst/>
                <a:latin typeface="+mj-lt"/>
                <a:ea typeface="Tahoma" panose="020B0604030504040204" pitchFamily="34" charset="0"/>
              </a:rPr>
              <a:t>arts</a:t>
            </a:r>
            <a:r>
              <a:rPr lang="en-US" sz="800" b="1" spc="-210" dirty="0">
                <a:effectLst/>
                <a:latin typeface="+mj-lt"/>
                <a:ea typeface="Tahoma" panose="020B0604030504040204" pitchFamily="34" charset="0"/>
              </a:rPr>
              <a:t> </a:t>
            </a:r>
            <a:r>
              <a:rPr lang="en-US" sz="800" b="1" dirty="0">
                <a:effectLst/>
                <a:latin typeface="+mj-lt"/>
                <a:ea typeface="Tahoma" panose="020B0604030504040204" pitchFamily="34" charset="0"/>
              </a:rPr>
              <a:t>and</a:t>
            </a:r>
            <a:r>
              <a:rPr lang="en-US" sz="800" b="1" spc="-25" dirty="0">
                <a:effectLst/>
                <a:latin typeface="+mj-lt"/>
                <a:ea typeface="Tahoma" panose="020B0604030504040204" pitchFamily="34" charset="0"/>
              </a:rPr>
              <a:t> </a:t>
            </a:r>
            <a:r>
              <a:rPr lang="en-US" sz="800" b="1" dirty="0">
                <a:effectLst/>
                <a:latin typeface="+mj-lt"/>
                <a:ea typeface="Tahoma" panose="020B0604030504040204" pitchFamily="34" charset="0"/>
              </a:rPr>
              <a:t>develop</a:t>
            </a:r>
            <a:r>
              <a:rPr lang="en-US" sz="800" b="1" spc="-25" dirty="0">
                <a:effectLst/>
                <a:latin typeface="+mj-lt"/>
                <a:ea typeface="Tahoma" panose="020B0604030504040204" pitchFamily="34" charset="0"/>
              </a:rPr>
              <a:t> </a:t>
            </a:r>
            <a:r>
              <a:rPr lang="en-US" sz="800" b="1" dirty="0">
                <a:effectLst/>
                <a:latin typeface="+mj-lt"/>
                <a:ea typeface="Tahoma" panose="020B0604030504040204" pitchFamily="34" charset="0"/>
              </a:rPr>
              <a:t>students</a:t>
            </a:r>
            <a:r>
              <a:rPr lang="en-US" sz="800" b="1" spc="-20" dirty="0">
                <a:effectLst/>
                <a:latin typeface="+mj-lt"/>
                <a:ea typeface="Tahoma" panose="020B0604030504040204" pitchFamily="34" charset="0"/>
              </a:rPr>
              <a:t> </a:t>
            </a:r>
            <a:r>
              <a:rPr lang="en-US" sz="800" b="1" dirty="0">
                <a:effectLst/>
                <a:latin typeface="+mj-lt"/>
                <a:ea typeface="Tahoma" panose="020B0604030504040204" pitchFamily="34" charset="0"/>
              </a:rPr>
              <a:t>into</a:t>
            </a:r>
            <a:r>
              <a:rPr lang="en-US" sz="800" b="1" spc="-25" dirty="0">
                <a:effectLst/>
                <a:latin typeface="+mj-lt"/>
                <a:ea typeface="Tahoma" panose="020B0604030504040204" pitchFamily="34" charset="0"/>
              </a:rPr>
              <a:t> </a:t>
            </a:r>
            <a:r>
              <a:rPr lang="en-US" sz="800" b="1" dirty="0">
                <a:effectLst/>
                <a:latin typeface="+mj-lt"/>
                <a:ea typeface="Tahoma" panose="020B0604030504040204" pitchFamily="34" charset="0"/>
              </a:rPr>
              <a:t>performers:</a:t>
            </a:r>
            <a:endParaRPr lang="en-GB" sz="800" dirty="0">
              <a:effectLst/>
              <a:latin typeface="+mj-lt"/>
              <a:ea typeface="Tahoma" panose="020B0604030504040204" pitchFamily="34" charset="0"/>
            </a:endParaRPr>
          </a:p>
          <a:p>
            <a:pPr marL="359410" marR="430530" algn="ctr">
              <a:lnSpc>
                <a:spcPts val="800"/>
              </a:lnSpc>
              <a:spcBef>
                <a:spcPts val="580"/>
              </a:spcBef>
              <a:spcAft>
                <a:spcPts val="0"/>
              </a:spcAft>
            </a:pPr>
            <a:r>
              <a:rPr lang="en-US" sz="800" dirty="0">
                <a:effectLst/>
                <a:latin typeface="+mj-lt"/>
                <a:ea typeface="Tahoma" panose="020B0604030504040204" pitchFamily="34" charset="0"/>
              </a:rPr>
              <a:t>Building on the knowledge and skills that</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students have developed in year 10, students</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will recreate a professional theatre piece where</a:t>
            </a:r>
            <a:r>
              <a:rPr lang="en-US" sz="800" spc="-255" dirty="0">
                <a:effectLst/>
                <a:latin typeface="+mj-lt"/>
                <a:ea typeface="Tahoma" panose="020B0604030504040204" pitchFamily="34" charset="0"/>
              </a:rPr>
              <a:t> </a:t>
            </a:r>
            <a:r>
              <a:rPr lang="en-US" sz="800" dirty="0">
                <a:effectLst/>
                <a:latin typeface="+mj-lt"/>
                <a:ea typeface="Tahoma" panose="020B0604030504040204" pitchFamily="34" charset="0"/>
              </a:rPr>
              <a:t>they will conduct research, character analysis</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and partake in rehearsals to prepare for a final</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recorded performance. Students will develop</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their rehearsal</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skills through</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the</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exploration</a:t>
            </a:r>
            <a:endParaRPr lang="en-GB" sz="800" dirty="0">
              <a:effectLst/>
              <a:latin typeface="+mj-lt"/>
              <a:ea typeface="Tahoma" panose="020B0604030504040204" pitchFamily="34" charset="0"/>
            </a:endParaRPr>
          </a:p>
          <a:p>
            <a:pPr marL="359410" marR="404495" algn="ctr">
              <a:lnSpc>
                <a:spcPts val="800"/>
              </a:lnSpc>
              <a:spcBef>
                <a:spcPts val="20"/>
              </a:spcBef>
              <a:spcAft>
                <a:spcPts val="0"/>
              </a:spcAft>
            </a:pPr>
            <a:r>
              <a:rPr lang="en-US" sz="800" dirty="0">
                <a:effectLst/>
                <a:latin typeface="+mj-lt"/>
                <a:ea typeface="Tahoma" panose="020B0604030504040204" pitchFamily="34" charset="0"/>
              </a:rPr>
              <a:t>of </a:t>
            </a:r>
            <a:r>
              <a:rPr lang="en-US" sz="800" dirty="0" err="1">
                <a:effectLst/>
                <a:latin typeface="+mj-lt"/>
                <a:ea typeface="Tahoma" panose="020B0604030504040204" pitchFamily="34" charset="0"/>
              </a:rPr>
              <a:t>characterisation</a:t>
            </a:r>
            <a:r>
              <a:rPr lang="en-US" sz="800" dirty="0">
                <a:effectLst/>
                <a:latin typeface="+mj-lt"/>
                <a:ea typeface="Tahoma" panose="020B0604030504040204" pitchFamily="34" charset="0"/>
              </a:rPr>
              <a:t>, communication with their</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peers in rehearsals, time management and</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commitment. Students will also develop their</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understanding</a:t>
            </a:r>
            <a:r>
              <a:rPr lang="en-US" sz="800" spc="25" dirty="0">
                <a:effectLst/>
                <a:latin typeface="+mj-lt"/>
                <a:ea typeface="Tahoma" panose="020B0604030504040204" pitchFamily="34" charset="0"/>
              </a:rPr>
              <a:t> </a:t>
            </a:r>
            <a:r>
              <a:rPr lang="en-US" sz="800" dirty="0">
                <a:effectLst/>
                <a:latin typeface="+mj-lt"/>
                <a:ea typeface="Tahoma" panose="020B0604030504040204" pitchFamily="34" charset="0"/>
              </a:rPr>
              <a:t>of</a:t>
            </a:r>
            <a:r>
              <a:rPr lang="en-US" sz="800" spc="25" dirty="0">
                <a:effectLst/>
                <a:latin typeface="+mj-lt"/>
                <a:ea typeface="Tahoma" panose="020B0604030504040204" pitchFamily="34" charset="0"/>
              </a:rPr>
              <a:t> </a:t>
            </a:r>
            <a:r>
              <a:rPr lang="en-US" sz="800" dirty="0">
                <a:effectLst/>
                <a:latin typeface="+mj-lt"/>
                <a:ea typeface="Tahoma" panose="020B0604030504040204" pitchFamily="34" charset="0"/>
              </a:rPr>
              <a:t>devising</a:t>
            </a:r>
            <a:r>
              <a:rPr lang="en-US" sz="800" spc="25" dirty="0">
                <a:effectLst/>
                <a:latin typeface="+mj-lt"/>
                <a:ea typeface="Tahoma" panose="020B0604030504040204" pitchFamily="34" charset="0"/>
              </a:rPr>
              <a:t> </a:t>
            </a:r>
            <a:r>
              <a:rPr lang="en-US" sz="800" dirty="0">
                <a:effectLst/>
                <a:latin typeface="+mj-lt"/>
                <a:ea typeface="Tahoma" panose="020B0604030504040204" pitchFamily="34" charset="0"/>
              </a:rPr>
              <a:t>theatre</a:t>
            </a:r>
            <a:r>
              <a:rPr lang="en-US" sz="800" spc="25" dirty="0">
                <a:effectLst/>
                <a:latin typeface="+mj-lt"/>
                <a:ea typeface="Tahoma" panose="020B0604030504040204" pitchFamily="34" charset="0"/>
              </a:rPr>
              <a:t> </a:t>
            </a:r>
            <a:r>
              <a:rPr lang="en-US" sz="800" dirty="0">
                <a:effectLst/>
                <a:latin typeface="+mj-lt"/>
                <a:ea typeface="Tahoma" panose="020B0604030504040204" pitchFamily="34" charset="0"/>
              </a:rPr>
              <a:t>in</a:t>
            </a:r>
            <a:r>
              <a:rPr lang="en-US" sz="800" spc="25" dirty="0">
                <a:effectLst/>
                <a:latin typeface="+mj-lt"/>
                <a:ea typeface="Tahoma" panose="020B0604030504040204" pitchFamily="34" charset="0"/>
              </a:rPr>
              <a:t> </a:t>
            </a:r>
            <a:r>
              <a:rPr lang="en-US" sz="800" dirty="0">
                <a:effectLst/>
                <a:latin typeface="+mj-lt"/>
                <a:ea typeface="Tahoma" panose="020B0604030504040204" pitchFamily="34" charset="0"/>
              </a:rPr>
              <a:t>response</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to a stimulus. They will use the skills and</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techniques</a:t>
            </a:r>
            <a:r>
              <a:rPr lang="en-US" sz="800" spc="-60" dirty="0">
                <a:effectLst/>
                <a:latin typeface="+mj-lt"/>
                <a:ea typeface="Tahoma" panose="020B0604030504040204" pitchFamily="34" charset="0"/>
              </a:rPr>
              <a:t> </a:t>
            </a:r>
            <a:r>
              <a:rPr lang="en-US" sz="800" dirty="0">
                <a:effectLst/>
                <a:latin typeface="+mj-lt"/>
                <a:ea typeface="Tahoma" panose="020B0604030504040204" pitchFamily="34" charset="0"/>
              </a:rPr>
              <a:t>they</a:t>
            </a:r>
            <a:r>
              <a:rPr lang="en-US" sz="800" spc="-55" dirty="0">
                <a:effectLst/>
                <a:latin typeface="+mj-lt"/>
                <a:ea typeface="Tahoma" panose="020B0604030504040204" pitchFamily="34" charset="0"/>
              </a:rPr>
              <a:t> </a:t>
            </a:r>
            <a:r>
              <a:rPr lang="en-US" sz="800" dirty="0">
                <a:effectLst/>
                <a:latin typeface="+mj-lt"/>
                <a:ea typeface="Tahoma" panose="020B0604030504040204" pitchFamily="34" charset="0"/>
              </a:rPr>
              <a:t>have</a:t>
            </a:r>
            <a:r>
              <a:rPr lang="en-US" sz="800" spc="-55" dirty="0">
                <a:effectLst/>
                <a:latin typeface="+mj-lt"/>
                <a:ea typeface="Tahoma" panose="020B0604030504040204" pitchFamily="34" charset="0"/>
              </a:rPr>
              <a:t> </a:t>
            </a:r>
            <a:r>
              <a:rPr lang="en-US" sz="800" dirty="0">
                <a:effectLst/>
                <a:latin typeface="+mj-lt"/>
                <a:ea typeface="Tahoma" panose="020B0604030504040204" pitchFamily="34" charset="0"/>
              </a:rPr>
              <a:t>gained</a:t>
            </a:r>
            <a:r>
              <a:rPr lang="en-US" sz="800" spc="-55" dirty="0">
                <a:effectLst/>
                <a:latin typeface="+mj-lt"/>
                <a:ea typeface="Tahoma" panose="020B0604030504040204" pitchFamily="34" charset="0"/>
              </a:rPr>
              <a:t> </a:t>
            </a:r>
            <a:r>
              <a:rPr lang="en-US" sz="800" dirty="0">
                <a:effectLst/>
                <a:latin typeface="+mj-lt"/>
                <a:ea typeface="Tahoma" panose="020B0604030504040204" pitchFamily="34" charset="0"/>
              </a:rPr>
              <a:t>in</a:t>
            </a:r>
            <a:r>
              <a:rPr lang="en-US" sz="800" spc="-55" dirty="0">
                <a:effectLst/>
                <a:latin typeface="+mj-lt"/>
                <a:ea typeface="Tahoma" panose="020B0604030504040204" pitchFamily="34" charset="0"/>
              </a:rPr>
              <a:t> </a:t>
            </a:r>
            <a:r>
              <a:rPr lang="en-US" sz="800" dirty="0">
                <a:effectLst/>
                <a:latin typeface="+mj-lt"/>
                <a:ea typeface="Tahoma" panose="020B0604030504040204" pitchFamily="34" charset="0"/>
              </a:rPr>
              <a:t>year</a:t>
            </a:r>
            <a:r>
              <a:rPr lang="en-US" sz="800" spc="-60" dirty="0">
                <a:effectLst/>
                <a:latin typeface="+mj-lt"/>
                <a:ea typeface="Tahoma" panose="020B0604030504040204" pitchFamily="34" charset="0"/>
              </a:rPr>
              <a:t> </a:t>
            </a:r>
            <a:r>
              <a:rPr lang="en-US" sz="800" dirty="0">
                <a:effectLst/>
                <a:latin typeface="+mj-lt"/>
                <a:ea typeface="Tahoma" panose="020B0604030504040204" pitchFamily="34" charset="0"/>
              </a:rPr>
              <a:t>10</a:t>
            </a:r>
            <a:r>
              <a:rPr lang="en-US" sz="800" spc="-55" dirty="0">
                <a:effectLst/>
                <a:latin typeface="+mj-lt"/>
                <a:ea typeface="Tahoma" panose="020B0604030504040204" pitchFamily="34" charset="0"/>
              </a:rPr>
              <a:t> </a:t>
            </a:r>
            <a:r>
              <a:rPr lang="en-US" sz="800" dirty="0">
                <a:effectLst/>
                <a:latin typeface="+mj-lt"/>
                <a:ea typeface="Tahoma" panose="020B0604030504040204" pitchFamily="34" charset="0"/>
              </a:rPr>
              <a:t>and</a:t>
            </a:r>
            <a:r>
              <a:rPr lang="en-US" sz="800" spc="-55" dirty="0">
                <a:effectLst/>
                <a:latin typeface="+mj-lt"/>
                <a:ea typeface="Tahoma" panose="020B0604030504040204" pitchFamily="34" charset="0"/>
              </a:rPr>
              <a:t> </a:t>
            </a:r>
            <a:r>
              <a:rPr lang="en-US" sz="800" dirty="0">
                <a:effectLst/>
                <a:latin typeface="+mj-lt"/>
                <a:ea typeface="Tahoma" panose="020B0604030504040204" pitchFamily="34" charset="0"/>
              </a:rPr>
              <a:t>year</a:t>
            </a:r>
            <a:r>
              <a:rPr lang="en-US" sz="800" spc="-250" dirty="0">
                <a:effectLst/>
                <a:latin typeface="+mj-lt"/>
                <a:ea typeface="Tahoma" panose="020B0604030504040204" pitchFamily="34" charset="0"/>
              </a:rPr>
              <a:t> </a:t>
            </a:r>
            <a:r>
              <a:rPr lang="en-US" sz="800" dirty="0">
                <a:effectLst/>
                <a:latin typeface="+mj-lt"/>
                <a:ea typeface="Tahoma" panose="020B0604030504040204" pitchFamily="34" charset="0"/>
              </a:rPr>
              <a:t>11 to create their own performance. Students</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will be exposed to a variety of texts from plays</a:t>
            </a:r>
            <a:r>
              <a:rPr lang="en-US" sz="800" spc="5" dirty="0">
                <a:effectLst/>
                <a:latin typeface="+mj-lt"/>
                <a:ea typeface="Tahoma" panose="020B0604030504040204" pitchFamily="34" charset="0"/>
              </a:rPr>
              <a:t> </a:t>
            </a:r>
            <a:r>
              <a:rPr lang="en-US" sz="800" spc="-10" dirty="0">
                <a:effectLst/>
                <a:latin typeface="+mj-lt"/>
                <a:ea typeface="Tahoma" panose="020B0604030504040204" pitchFamily="34" charset="0"/>
              </a:rPr>
              <a:t>and </a:t>
            </a:r>
            <a:r>
              <a:rPr lang="en-US" sz="800" spc="-5" dirty="0">
                <a:effectLst/>
                <a:latin typeface="+mj-lt"/>
                <a:ea typeface="Tahoma" panose="020B0604030504040204" pitchFamily="34" charset="0"/>
              </a:rPr>
              <a:t>musicals as well as professional dance</a:t>
            </a:r>
            <a:r>
              <a:rPr lang="en-US" sz="800" dirty="0">
                <a:effectLst/>
                <a:latin typeface="+mj-lt"/>
                <a:ea typeface="Tahoma" panose="020B0604030504040204" pitchFamily="34" charset="0"/>
              </a:rPr>
              <a:t> pieces and physical theatre. Students will be</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exposed to live theatre linked to their personal</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study</a:t>
            </a:r>
            <a:r>
              <a:rPr lang="en-US" sz="800" spc="-25" dirty="0">
                <a:effectLst/>
                <a:latin typeface="+mj-lt"/>
                <a:ea typeface="Tahoma" panose="020B0604030504040204" pitchFamily="34" charset="0"/>
              </a:rPr>
              <a:t> </a:t>
            </a:r>
            <a:r>
              <a:rPr lang="en-US" sz="800" dirty="0">
                <a:effectLst/>
                <a:latin typeface="+mj-lt"/>
                <a:ea typeface="Tahoma" panose="020B0604030504040204" pitchFamily="34" charset="0"/>
              </a:rPr>
              <a:t>so</a:t>
            </a:r>
            <a:r>
              <a:rPr lang="en-US" sz="800" spc="-25" dirty="0">
                <a:effectLst/>
                <a:latin typeface="+mj-lt"/>
                <a:ea typeface="Tahoma" panose="020B0604030504040204" pitchFamily="34" charset="0"/>
              </a:rPr>
              <a:t> </a:t>
            </a:r>
            <a:r>
              <a:rPr lang="en-US" sz="800" dirty="0">
                <a:effectLst/>
                <a:latin typeface="+mj-lt"/>
                <a:ea typeface="Tahoma" panose="020B0604030504040204" pitchFamily="34" charset="0"/>
              </a:rPr>
              <a:t>that</a:t>
            </a:r>
            <a:r>
              <a:rPr lang="en-US" sz="800" spc="-25" dirty="0">
                <a:effectLst/>
                <a:latin typeface="+mj-lt"/>
                <a:ea typeface="Tahoma" panose="020B0604030504040204" pitchFamily="34" charset="0"/>
              </a:rPr>
              <a:t> </a:t>
            </a:r>
            <a:r>
              <a:rPr lang="en-US" sz="800" dirty="0">
                <a:effectLst/>
                <a:latin typeface="+mj-lt"/>
                <a:ea typeface="Tahoma" panose="020B0604030504040204" pitchFamily="34" charset="0"/>
              </a:rPr>
              <a:t>they</a:t>
            </a:r>
            <a:r>
              <a:rPr lang="en-US" sz="800" spc="-25" dirty="0">
                <a:effectLst/>
                <a:latin typeface="+mj-lt"/>
                <a:ea typeface="Tahoma" panose="020B0604030504040204" pitchFamily="34" charset="0"/>
              </a:rPr>
              <a:t> </a:t>
            </a:r>
            <a:r>
              <a:rPr lang="en-US" sz="800" dirty="0">
                <a:effectLst/>
                <a:latin typeface="+mj-lt"/>
                <a:ea typeface="Tahoma" panose="020B0604030504040204" pitchFamily="34" charset="0"/>
              </a:rPr>
              <a:t>can</a:t>
            </a:r>
            <a:r>
              <a:rPr lang="en-US" sz="800" spc="-25" dirty="0">
                <a:effectLst/>
                <a:latin typeface="+mj-lt"/>
                <a:ea typeface="Tahoma" panose="020B0604030504040204" pitchFamily="34" charset="0"/>
              </a:rPr>
              <a:t> </a:t>
            </a:r>
            <a:r>
              <a:rPr lang="en-US" sz="800" dirty="0" err="1">
                <a:effectLst/>
                <a:latin typeface="+mj-lt"/>
                <a:ea typeface="Tahoma" panose="020B0604030504040204" pitchFamily="34" charset="0"/>
              </a:rPr>
              <a:t>analyse</a:t>
            </a:r>
            <a:r>
              <a:rPr lang="en-US" sz="800" spc="-25" dirty="0">
                <a:effectLst/>
                <a:latin typeface="+mj-lt"/>
                <a:ea typeface="Tahoma" panose="020B0604030504040204" pitchFamily="34" charset="0"/>
              </a:rPr>
              <a:t> </a:t>
            </a:r>
            <a:r>
              <a:rPr lang="en-US" sz="800" dirty="0">
                <a:effectLst/>
                <a:latin typeface="+mj-lt"/>
                <a:ea typeface="Tahoma" panose="020B0604030504040204" pitchFamily="34" charset="0"/>
              </a:rPr>
              <a:t>their</a:t>
            </a:r>
            <a:r>
              <a:rPr lang="en-US" sz="800" spc="-20" dirty="0">
                <a:effectLst/>
                <a:latin typeface="+mj-lt"/>
                <a:ea typeface="Tahoma" panose="020B0604030504040204" pitchFamily="34" charset="0"/>
              </a:rPr>
              <a:t> </a:t>
            </a:r>
            <a:r>
              <a:rPr lang="en-US" sz="800" dirty="0">
                <a:effectLst/>
                <a:latin typeface="+mj-lt"/>
                <a:ea typeface="Tahoma" panose="020B0604030504040204" pitchFamily="34" charset="0"/>
              </a:rPr>
              <a:t>character</a:t>
            </a:r>
            <a:r>
              <a:rPr lang="en-US" sz="800" spc="-25" dirty="0">
                <a:effectLst/>
                <a:latin typeface="+mj-lt"/>
                <a:ea typeface="Tahoma" panose="020B0604030504040204" pitchFamily="34" charset="0"/>
              </a:rPr>
              <a:t> </a:t>
            </a:r>
            <a:r>
              <a:rPr lang="en-US" sz="800" dirty="0">
                <a:effectLst/>
                <a:latin typeface="+mj-lt"/>
                <a:ea typeface="Tahoma" panose="020B0604030504040204" pitchFamily="34" charset="0"/>
              </a:rPr>
              <a:t>in</a:t>
            </a:r>
            <a:r>
              <a:rPr lang="en-US" sz="800" spc="-250" dirty="0">
                <a:effectLst/>
                <a:latin typeface="+mj-lt"/>
                <a:ea typeface="Tahoma" panose="020B0604030504040204" pitchFamily="34" charset="0"/>
              </a:rPr>
              <a:t> </a:t>
            </a:r>
            <a:r>
              <a:rPr lang="en-US" sz="800" dirty="0">
                <a:effectLst/>
                <a:latin typeface="+mj-lt"/>
                <a:ea typeface="Tahoma" panose="020B0604030504040204" pitchFamily="34" charset="0"/>
              </a:rPr>
              <a:t>preparation</a:t>
            </a:r>
            <a:r>
              <a:rPr lang="en-US" sz="800" spc="-30" dirty="0">
                <a:effectLst/>
                <a:latin typeface="+mj-lt"/>
                <a:ea typeface="Tahoma" panose="020B0604030504040204" pitchFamily="34" charset="0"/>
              </a:rPr>
              <a:t> </a:t>
            </a:r>
            <a:r>
              <a:rPr lang="en-US" sz="800" dirty="0">
                <a:effectLst/>
                <a:latin typeface="+mj-lt"/>
                <a:ea typeface="Tahoma" panose="020B0604030504040204" pitchFamily="34" charset="0"/>
              </a:rPr>
              <a:t>for</a:t>
            </a:r>
            <a:r>
              <a:rPr lang="en-US" sz="800" spc="-30" dirty="0">
                <a:effectLst/>
                <a:latin typeface="+mj-lt"/>
                <a:ea typeface="Tahoma" panose="020B0604030504040204" pitchFamily="34" charset="0"/>
              </a:rPr>
              <a:t> </a:t>
            </a:r>
            <a:r>
              <a:rPr lang="en-US" sz="800" dirty="0">
                <a:effectLst/>
                <a:latin typeface="+mj-lt"/>
                <a:ea typeface="Tahoma" panose="020B0604030504040204" pitchFamily="34" charset="0"/>
              </a:rPr>
              <a:t>their</a:t>
            </a:r>
            <a:r>
              <a:rPr lang="en-US" sz="800" spc="-30" dirty="0">
                <a:effectLst/>
                <a:latin typeface="+mj-lt"/>
                <a:ea typeface="Tahoma" panose="020B0604030504040204" pitchFamily="34" charset="0"/>
              </a:rPr>
              <a:t> </a:t>
            </a:r>
            <a:r>
              <a:rPr lang="en-US" sz="800" dirty="0">
                <a:effectLst/>
                <a:latin typeface="+mj-lt"/>
                <a:ea typeface="Tahoma" panose="020B0604030504040204" pitchFamily="34" charset="0"/>
              </a:rPr>
              <a:t>performance.</a:t>
            </a:r>
            <a:r>
              <a:rPr lang="en-US" sz="800" spc="-25" dirty="0">
                <a:effectLst/>
                <a:latin typeface="+mj-lt"/>
                <a:ea typeface="Tahoma" panose="020B0604030504040204" pitchFamily="34" charset="0"/>
              </a:rPr>
              <a:t> </a:t>
            </a:r>
            <a:r>
              <a:rPr lang="en-US" sz="800" dirty="0">
                <a:effectLst/>
                <a:latin typeface="+mj-lt"/>
                <a:ea typeface="Tahoma" panose="020B0604030504040204" pitchFamily="34" charset="0"/>
              </a:rPr>
              <a:t>By</a:t>
            </a:r>
            <a:r>
              <a:rPr lang="en-US" sz="800" spc="-30" dirty="0">
                <a:effectLst/>
                <a:latin typeface="+mj-lt"/>
                <a:ea typeface="Tahoma" panose="020B0604030504040204" pitchFamily="34" charset="0"/>
              </a:rPr>
              <a:t> </a:t>
            </a:r>
            <a:r>
              <a:rPr lang="en-US" sz="800" dirty="0">
                <a:effectLst/>
                <a:latin typeface="+mj-lt"/>
                <a:ea typeface="Tahoma" panose="020B0604030504040204" pitchFamily="34" charset="0"/>
              </a:rPr>
              <a:t>the</a:t>
            </a:r>
            <a:r>
              <a:rPr lang="en-US" sz="800" spc="-30" dirty="0">
                <a:effectLst/>
                <a:latin typeface="+mj-lt"/>
                <a:ea typeface="Tahoma" panose="020B0604030504040204" pitchFamily="34" charset="0"/>
              </a:rPr>
              <a:t> </a:t>
            </a:r>
            <a:r>
              <a:rPr lang="en-US" sz="800" dirty="0">
                <a:effectLst/>
                <a:latin typeface="+mj-lt"/>
                <a:ea typeface="Tahoma" panose="020B0604030504040204" pitchFamily="34" charset="0"/>
              </a:rPr>
              <a:t>end</a:t>
            </a:r>
            <a:r>
              <a:rPr lang="en-US" sz="800" spc="-30" dirty="0">
                <a:effectLst/>
                <a:latin typeface="+mj-lt"/>
                <a:ea typeface="Tahoma" panose="020B0604030504040204" pitchFamily="34" charset="0"/>
              </a:rPr>
              <a:t> </a:t>
            </a:r>
            <a:r>
              <a:rPr lang="en-US" sz="800" dirty="0">
                <a:effectLst/>
                <a:latin typeface="+mj-lt"/>
                <a:ea typeface="Tahoma" panose="020B0604030504040204" pitchFamily="34" charset="0"/>
              </a:rPr>
              <a:t>of</a:t>
            </a:r>
            <a:r>
              <a:rPr lang="en-US" sz="800" spc="-250" dirty="0">
                <a:effectLst/>
                <a:latin typeface="+mj-lt"/>
                <a:ea typeface="Tahoma" panose="020B0604030504040204" pitchFamily="34" charset="0"/>
              </a:rPr>
              <a:t> </a:t>
            </a:r>
            <a:r>
              <a:rPr lang="en-US" sz="800" dirty="0">
                <a:effectLst/>
                <a:latin typeface="+mj-lt"/>
                <a:ea typeface="Tahoma" panose="020B0604030504040204" pitchFamily="34" charset="0"/>
              </a:rPr>
              <a:t>the year students will have the skills to perform</a:t>
            </a:r>
            <a:r>
              <a:rPr lang="en-US" sz="800" spc="-250" dirty="0">
                <a:effectLst/>
                <a:latin typeface="+mj-lt"/>
                <a:ea typeface="Tahoma" panose="020B0604030504040204" pitchFamily="34" charset="0"/>
              </a:rPr>
              <a:t> </a:t>
            </a:r>
            <a:r>
              <a:rPr lang="en-US" sz="800" dirty="0">
                <a:effectLst/>
                <a:latin typeface="+mj-lt"/>
                <a:ea typeface="Tahoma" panose="020B0604030504040204" pitchFamily="34" charset="0"/>
              </a:rPr>
              <a:t>in a variety of theatre and will understand the</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importance of projection, diction, dynamics,</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communication and teamwork. The full course</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will</a:t>
            </a:r>
            <a:r>
              <a:rPr lang="en-US" sz="800" spc="-30" dirty="0">
                <a:effectLst/>
                <a:latin typeface="+mj-lt"/>
                <a:ea typeface="Tahoma" panose="020B0604030504040204" pitchFamily="34" charset="0"/>
              </a:rPr>
              <a:t> </a:t>
            </a:r>
            <a:r>
              <a:rPr lang="en-US" sz="800" dirty="0">
                <a:effectLst/>
                <a:latin typeface="+mj-lt"/>
                <a:ea typeface="Tahoma" panose="020B0604030504040204" pitchFamily="34" charset="0"/>
              </a:rPr>
              <a:t>enable</a:t>
            </a:r>
            <a:r>
              <a:rPr lang="en-US" sz="800" spc="-25" dirty="0">
                <a:effectLst/>
                <a:latin typeface="+mj-lt"/>
                <a:ea typeface="Tahoma" panose="020B0604030504040204" pitchFamily="34" charset="0"/>
              </a:rPr>
              <a:t> </a:t>
            </a:r>
            <a:r>
              <a:rPr lang="en-US" sz="800" dirty="0">
                <a:effectLst/>
                <a:latin typeface="+mj-lt"/>
                <a:ea typeface="Tahoma" panose="020B0604030504040204" pitchFamily="34" charset="0"/>
              </a:rPr>
              <a:t>students</a:t>
            </a:r>
            <a:r>
              <a:rPr lang="en-US" sz="800" spc="-30" dirty="0">
                <a:effectLst/>
                <a:latin typeface="+mj-lt"/>
                <a:ea typeface="Tahoma" panose="020B0604030504040204" pitchFamily="34" charset="0"/>
              </a:rPr>
              <a:t> </a:t>
            </a:r>
            <a:r>
              <a:rPr lang="en-US" sz="800" dirty="0">
                <a:effectLst/>
                <a:latin typeface="+mj-lt"/>
                <a:ea typeface="Tahoma" panose="020B0604030504040204" pitchFamily="34" charset="0"/>
              </a:rPr>
              <a:t>to</a:t>
            </a:r>
            <a:r>
              <a:rPr lang="en-US" sz="800" spc="-25" dirty="0">
                <a:effectLst/>
                <a:latin typeface="+mj-lt"/>
                <a:ea typeface="Tahoma" panose="020B0604030504040204" pitchFamily="34" charset="0"/>
              </a:rPr>
              <a:t> </a:t>
            </a:r>
            <a:r>
              <a:rPr lang="en-US" sz="800" dirty="0">
                <a:effectLst/>
                <a:latin typeface="+mj-lt"/>
                <a:ea typeface="Tahoma" panose="020B0604030504040204" pitchFamily="34" charset="0"/>
              </a:rPr>
              <a:t>continue</a:t>
            </a:r>
            <a:r>
              <a:rPr lang="en-US" sz="800" spc="-30" dirty="0">
                <a:effectLst/>
                <a:latin typeface="+mj-lt"/>
                <a:ea typeface="Tahoma" panose="020B0604030504040204" pitchFamily="34" charset="0"/>
              </a:rPr>
              <a:t> </a:t>
            </a:r>
            <a:r>
              <a:rPr lang="en-US" sz="800" dirty="0">
                <a:effectLst/>
                <a:latin typeface="+mj-lt"/>
                <a:ea typeface="Tahoma" panose="020B0604030504040204" pitchFamily="34" charset="0"/>
              </a:rPr>
              <a:t>their</a:t>
            </a:r>
            <a:r>
              <a:rPr lang="en-US" sz="800" spc="-25" dirty="0">
                <a:effectLst/>
                <a:latin typeface="+mj-lt"/>
                <a:ea typeface="Tahoma" panose="020B0604030504040204" pitchFamily="34" charset="0"/>
              </a:rPr>
              <a:t> </a:t>
            </a:r>
            <a:r>
              <a:rPr lang="en-US" sz="800" dirty="0">
                <a:effectLst/>
                <a:latin typeface="+mj-lt"/>
                <a:ea typeface="Tahoma" panose="020B0604030504040204" pitchFamily="34" charset="0"/>
              </a:rPr>
              <a:t>study</a:t>
            </a:r>
            <a:r>
              <a:rPr lang="en-US" sz="800" spc="-30" dirty="0">
                <a:effectLst/>
                <a:latin typeface="+mj-lt"/>
                <a:ea typeface="Tahoma" panose="020B0604030504040204" pitchFamily="34" charset="0"/>
              </a:rPr>
              <a:t> </a:t>
            </a:r>
            <a:r>
              <a:rPr lang="en-US" sz="800" dirty="0">
                <a:effectLst/>
                <a:latin typeface="+mj-lt"/>
                <a:ea typeface="Tahoma" panose="020B0604030504040204" pitchFamily="34" charset="0"/>
              </a:rPr>
              <a:t>in</a:t>
            </a:r>
            <a:endParaRPr lang="en-GB" sz="800" dirty="0">
              <a:effectLst/>
              <a:latin typeface="+mj-lt"/>
              <a:ea typeface="Tahoma" panose="020B0604030504040204" pitchFamily="34" charset="0"/>
            </a:endParaRPr>
          </a:p>
          <a:p>
            <a:pPr marL="359410" marR="365760" algn="ctr">
              <a:lnSpc>
                <a:spcPts val="800"/>
              </a:lnSpc>
              <a:spcBef>
                <a:spcPts val="60"/>
              </a:spcBef>
              <a:spcAft>
                <a:spcPts val="0"/>
              </a:spcAft>
            </a:pPr>
            <a:r>
              <a:rPr lang="en-US" sz="800" dirty="0">
                <a:effectLst/>
                <a:latin typeface="+mj-lt"/>
                <a:ea typeface="Tahoma" panose="020B0604030504040204" pitchFamily="34" charset="0"/>
              </a:rPr>
              <a:t>performing arts at</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college or sixth</a:t>
            </a:r>
            <a:r>
              <a:rPr lang="en-US" sz="800" spc="5" dirty="0">
                <a:effectLst/>
                <a:latin typeface="+mj-lt"/>
                <a:ea typeface="Tahoma" panose="020B0604030504040204" pitchFamily="34" charset="0"/>
              </a:rPr>
              <a:t> </a:t>
            </a:r>
            <a:r>
              <a:rPr lang="en-US" sz="800" dirty="0">
                <a:effectLst/>
                <a:latin typeface="+mj-lt"/>
                <a:ea typeface="Tahoma" panose="020B0604030504040204" pitchFamily="34" charset="0"/>
              </a:rPr>
              <a:t>form, building</a:t>
            </a:r>
            <a:r>
              <a:rPr lang="en-US" sz="800" spc="-250" dirty="0">
                <a:effectLst/>
                <a:latin typeface="+mj-lt"/>
                <a:ea typeface="Tahoma" panose="020B0604030504040204" pitchFamily="34" charset="0"/>
              </a:rPr>
              <a:t> </a:t>
            </a:r>
            <a:r>
              <a:rPr lang="en-US" sz="800" dirty="0">
                <a:effectLst/>
                <a:latin typeface="+mj-lt"/>
                <a:ea typeface="Tahoma" panose="020B0604030504040204" pitchFamily="34" charset="0"/>
              </a:rPr>
              <a:t>firm</a:t>
            </a:r>
            <a:r>
              <a:rPr lang="en-US" sz="800" spc="-45" dirty="0">
                <a:effectLst/>
                <a:latin typeface="+mj-lt"/>
                <a:ea typeface="Tahoma" panose="020B0604030504040204" pitchFamily="34" charset="0"/>
              </a:rPr>
              <a:t> </a:t>
            </a:r>
            <a:r>
              <a:rPr lang="en-US" sz="800" dirty="0">
                <a:effectLst/>
                <a:latin typeface="+mj-lt"/>
                <a:ea typeface="Tahoma" panose="020B0604030504040204" pitchFamily="34" charset="0"/>
              </a:rPr>
              <a:t>foundations</a:t>
            </a:r>
            <a:r>
              <a:rPr lang="en-US" sz="800" spc="-40" dirty="0">
                <a:effectLst/>
                <a:latin typeface="+mj-lt"/>
                <a:ea typeface="Tahoma" panose="020B0604030504040204" pitchFamily="34" charset="0"/>
              </a:rPr>
              <a:t> </a:t>
            </a:r>
            <a:r>
              <a:rPr lang="en-US" sz="800" dirty="0">
                <a:effectLst/>
                <a:latin typeface="+mj-lt"/>
                <a:ea typeface="Tahoma" panose="020B0604030504040204" pitchFamily="34" charset="0"/>
              </a:rPr>
              <a:t>for</a:t>
            </a:r>
            <a:r>
              <a:rPr lang="en-US" sz="800" spc="-40" dirty="0">
                <a:effectLst/>
                <a:latin typeface="+mj-lt"/>
                <a:ea typeface="Tahoma" panose="020B0604030504040204" pitchFamily="34" charset="0"/>
              </a:rPr>
              <a:t> </a:t>
            </a:r>
            <a:r>
              <a:rPr lang="en-US" sz="800" dirty="0">
                <a:effectLst/>
                <a:latin typeface="+mj-lt"/>
                <a:ea typeface="Tahoma" panose="020B0604030504040204" pitchFamily="34" charset="0"/>
              </a:rPr>
              <a:t>a</a:t>
            </a:r>
            <a:r>
              <a:rPr lang="en-US" sz="800" spc="-40" dirty="0">
                <a:effectLst/>
                <a:latin typeface="+mj-lt"/>
                <a:ea typeface="Tahoma" panose="020B0604030504040204" pitchFamily="34" charset="0"/>
              </a:rPr>
              <a:t> </a:t>
            </a:r>
            <a:r>
              <a:rPr lang="en-US" sz="800" dirty="0">
                <a:effectLst/>
                <a:latin typeface="+mj-lt"/>
                <a:ea typeface="Tahoma" panose="020B0604030504040204" pitchFamily="34" charset="0"/>
              </a:rPr>
              <a:t>career</a:t>
            </a:r>
            <a:r>
              <a:rPr lang="en-US" sz="800" spc="-40" dirty="0">
                <a:effectLst/>
                <a:latin typeface="+mj-lt"/>
                <a:ea typeface="Tahoma" panose="020B0604030504040204" pitchFamily="34" charset="0"/>
              </a:rPr>
              <a:t> </a:t>
            </a:r>
            <a:r>
              <a:rPr lang="en-US" sz="800" dirty="0">
                <a:effectLst/>
                <a:latin typeface="+mj-lt"/>
                <a:ea typeface="Tahoma" panose="020B0604030504040204" pitchFamily="34" charset="0"/>
              </a:rPr>
              <a:t>in</a:t>
            </a:r>
            <a:r>
              <a:rPr lang="en-US" sz="800" spc="-45" dirty="0">
                <a:effectLst/>
                <a:latin typeface="+mj-lt"/>
                <a:ea typeface="Tahoma" panose="020B0604030504040204" pitchFamily="34" charset="0"/>
              </a:rPr>
              <a:t> </a:t>
            </a:r>
            <a:r>
              <a:rPr lang="en-US" sz="800" dirty="0">
                <a:effectLst/>
                <a:latin typeface="+mj-lt"/>
                <a:ea typeface="Tahoma" panose="020B0604030504040204" pitchFamily="34" charset="0"/>
              </a:rPr>
              <a:t>the</a:t>
            </a:r>
            <a:r>
              <a:rPr lang="en-US" sz="800" spc="-40" dirty="0">
                <a:effectLst/>
                <a:latin typeface="+mj-lt"/>
                <a:ea typeface="Tahoma" panose="020B0604030504040204" pitchFamily="34" charset="0"/>
              </a:rPr>
              <a:t> </a:t>
            </a:r>
            <a:r>
              <a:rPr lang="en-US" sz="800" dirty="0">
                <a:effectLst/>
                <a:latin typeface="+mj-lt"/>
                <a:ea typeface="Tahoma" panose="020B0604030504040204" pitchFamily="34" charset="0"/>
              </a:rPr>
              <a:t>arts.</a:t>
            </a:r>
            <a:endParaRPr lang="en-GB" sz="800" dirty="0">
              <a:effectLst/>
              <a:latin typeface="+mj-lt"/>
              <a:ea typeface="Tahoma" panose="020B0604030504040204" pitchFamily="34" charset="0"/>
            </a:endParaRPr>
          </a:p>
        </p:txBody>
      </p:sp>
      <p:graphicFrame>
        <p:nvGraphicFramePr>
          <p:cNvPr id="25" name="Table 24">
            <a:extLst>
              <a:ext uri="{FF2B5EF4-FFF2-40B4-BE49-F238E27FC236}">
                <a16:creationId xmlns:a16="http://schemas.microsoft.com/office/drawing/2014/main" id="{8B575B81-C9CE-4A33-80BD-A673AA915F12}"/>
              </a:ext>
            </a:extLst>
          </p:cNvPr>
          <p:cNvGraphicFramePr>
            <a:graphicFrameLocks noGrp="1"/>
          </p:cNvGraphicFramePr>
          <p:nvPr>
            <p:extLst>
              <p:ext uri="{D42A27DB-BD31-4B8C-83A1-F6EECF244321}">
                <p14:modId xmlns:p14="http://schemas.microsoft.com/office/powerpoint/2010/main" val="1835853209"/>
              </p:ext>
            </p:extLst>
          </p:nvPr>
        </p:nvGraphicFramePr>
        <p:xfrm>
          <a:off x="132928" y="4353318"/>
          <a:ext cx="9437772" cy="7252050"/>
        </p:xfrm>
        <a:graphic>
          <a:graphicData uri="http://schemas.openxmlformats.org/drawingml/2006/table">
            <a:tbl>
              <a:tblPr firstRow="1" firstCol="1" bandRow="1">
                <a:tableStyleId>{5C22544A-7EE6-4342-B048-85BDC9FD1C3A}</a:tableStyleId>
              </a:tblPr>
              <a:tblGrid>
                <a:gridCol w="512064">
                  <a:extLst>
                    <a:ext uri="{9D8B030D-6E8A-4147-A177-3AD203B41FA5}">
                      <a16:colId xmlns:a16="http://schemas.microsoft.com/office/drawing/2014/main" val="4108159153"/>
                    </a:ext>
                  </a:extLst>
                </a:gridCol>
                <a:gridCol w="1478654">
                  <a:extLst>
                    <a:ext uri="{9D8B030D-6E8A-4147-A177-3AD203B41FA5}">
                      <a16:colId xmlns:a16="http://schemas.microsoft.com/office/drawing/2014/main" val="3955971348"/>
                    </a:ext>
                  </a:extLst>
                </a:gridCol>
                <a:gridCol w="1743138">
                  <a:extLst>
                    <a:ext uri="{9D8B030D-6E8A-4147-A177-3AD203B41FA5}">
                      <a16:colId xmlns:a16="http://schemas.microsoft.com/office/drawing/2014/main" val="3062203241"/>
                    </a:ext>
                  </a:extLst>
                </a:gridCol>
                <a:gridCol w="1675371">
                  <a:extLst>
                    <a:ext uri="{9D8B030D-6E8A-4147-A177-3AD203B41FA5}">
                      <a16:colId xmlns:a16="http://schemas.microsoft.com/office/drawing/2014/main" val="584668101"/>
                    </a:ext>
                  </a:extLst>
                </a:gridCol>
                <a:gridCol w="1923800">
                  <a:extLst>
                    <a:ext uri="{9D8B030D-6E8A-4147-A177-3AD203B41FA5}">
                      <a16:colId xmlns:a16="http://schemas.microsoft.com/office/drawing/2014/main" val="89014477"/>
                    </a:ext>
                  </a:extLst>
                </a:gridCol>
                <a:gridCol w="208280">
                  <a:extLst>
                    <a:ext uri="{9D8B030D-6E8A-4147-A177-3AD203B41FA5}">
                      <a16:colId xmlns:a16="http://schemas.microsoft.com/office/drawing/2014/main" val="3453380693"/>
                    </a:ext>
                  </a:extLst>
                </a:gridCol>
                <a:gridCol w="1896465">
                  <a:extLst>
                    <a:ext uri="{9D8B030D-6E8A-4147-A177-3AD203B41FA5}">
                      <a16:colId xmlns:a16="http://schemas.microsoft.com/office/drawing/2014/main" val="3030051"/>
                    </a:ext>
                  </a:extLst>
                </a:gridCol>
              </a:tblGrid>
              <a:tr h="121086">
                <a:tc>
                  <a:txBody>
                    <a:bodyPr/>
                    <a:lstStyle/>
                    <a:p>
                      <a:pPr algn="l">
                        <a:lnSpc>
                          <a:spcPct val="107000"/>
                        </a:lnSpc>
                        <a:spcAft>
                          <a:spcPts val="800"/>
                        </a:spcAft>
                      </a:pPr>
                      <a:endParaRPr lang="en-GB" sz="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800" dirty="0">
                          <a:solidFill>
                            <a:sysClr val="windowText" lastClr="000000"/>
                          </a:solidFill>
                          <a:effectLst/>
                        </a:rPr>
                        <a:t>AUTUMN 1</a:t>
                      </a:r>
                      <a:endParaRPr lang="en-GB" sz="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800" dirty="0">
                          <a:solidFill>
                            <a:sysClr val="windowText" lastClr="000000"/>
                          </a:solidFill>
                          <a:effectLst/>
                        </a:rPr>
                        <a:t>AUTUMN 2</a:t>
                      </a:r>
                      <a:endParaRPr lang="en-GB" sz="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800" dirty="0">
                          <a:solidFill>
                            <a:sysClr val="windowText" lastClr="000000"/>
                          </a:solidFill>
                          <a:effectLst/>
                        </a:rPr>
                        <a:t>SPRING 1</a:t>
                      </a:r>
                      <a:endParaRPr lang="en-GB" sz="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a:lnSpc>
                          <a:spcPct val="107000"/>
                        </a:lnSpc>
                        <a:spcAft>
                          <a:spcPts val="800"/>
                        </a:spcAft>
                      </a:pPr>
                      <a:r>
                        <a:rPr lang="en-GB" sz="800" dirty="0">
                          <a:solidFill>
                            <a:sysClr val="windowText" lastClr="000000"/>
                          </a:solidFill>
                          <a:effectLst/>
                        </a:rPr>
                        <a:t>SPRING 2</a:t>
                      </a:r>
                      <a:endParaRPr lang="en-GB" sz="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a:txBody>
                    <a:bodyPr/>
                    <a:lstStyle/>
                    <a:p>
                      <a:pPr algn="ctr">
                        <a:lnSpc>
                          <a:spcPct val="107000"/>
                        </a:lnSpc>
                        <a:spcAft>
                          <a:spcPts val="800"/>
                        </a:spcAft>
                      </a:pPr>
                      <a:r>
                        <a:rPr lang="en-GB" sz="800" dirty="0">
                          <a:solidFill>
                            <a:sysClr val="windowText" lastClr="000000"/>
                          </a:solidFill>
                          <a:effectLst/>
                        </a:rPr>
                        <a:t>SUMMER 1</a:t>
                      </a:r>
                      <a:endParaRPr lang="en-GB" sz="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53" marR="55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9778230"/>
                  </a:ext>
                </a:extLst>
              </a:tr>
              <a:tr h="2784988">
                <a:tc>
                  <a:txBody>
                    <a:bodyPr/>
                    <a:lstStyle/>
                    <a:p>
                      <a:pPr marL="71755" marR="71755" algn="ctr">
                        <a:lnSpc>
                          <a:spcPct val="107000"/>
                        </a:lnSpc>
                        <a:spcAft>
                          <a:spcPts val="800"/>
                        </a:spcAft>
                      </a:pPr>
                      <a:r>
                        <a:rPr lang="en-GB" sz="800" dirty="0">
                          <a:solidFill>
                            <a:sysClr val="windowText" lastClr="000000"/>
                          </a:solidFill>
                          <a:effectLst/>
                        </a:rPr>
                        <a:t>TOPIC/KNOWLEDGE</a:t>
                      </a:r>
                      <a:endParaRPr lang="en-GB" sz="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53" marR="557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800" b="1" kern="1200" dirty="0">
                          <a:solidFill>
                            <a:schemeClr val="dk1"/>
                          </a:solidFill>
                          <a:effectLst/>
                          <a:latin typeface="+mn-lt"/>
                          <a:ea typeface="+mn-ea"/>
                          <a:cs typeface="+mn-cs"/>
                        </a:rPr>
                        <a:t>DEVELOPING SKILLS AND TECHNIQUES FOR LIVE PERFORMANCE</a:t>
                      </a:r>
                      <a:endParaRPr lang="en-GB" sz="800" b="1" kern="1200" dirty="0">
                        <a:solidFill>
                          <a:schemeClr val="dk1"/>
                        </a:solidFill>
                        <a:effectLst/>
                        <a:latin typeface="+mn-lt"/>
                        <a:ea typeface="+mn-ea"/>
                        <a:cs typeface="+mn-cs"/>
                      </a:endParaRPr>
                    </a:p>
                    <a:p>
                      <a:r>
                        <a:rPr lang="en-US" sz="800" b="1" kern="1200" dirty="0">
                          <a:solidFill>
                            <a:schemeClr val="dk1"/>
                          </a:solidFill>
                          <a:effectLst/>
                          <a:latin typeface="+mn-lt"/>
                          <a:ea typeface="+mn-ea"/>
                          <a:cs typeface="+mn-cs"/>
                        </a:rPr>
                        <a:t>All students will know:</a:t>
                      </a:r>
                      <a:endParaRPr lang="en-GB" sz="800" b="1"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»Participate in workshops and classes to develop performance and or design, and interpretative skills and techniques appropriate to the selected discipline, for example acting, dance, musical theatre; and style, for example physical theatre, jazz dance and concept musical with reference to existing repertoire.</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»Students to record skills and create an audit where they can identify their strengths and weaknesses throughout the year</a:t>
                      </a:r>
                      <a:endParaRPr lang="en-GB" sz="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b="1" kern="1200" dirty="0">
                          <a:solidFill>
                            <a:schemeClr val="dk1"/>
                          </a:solidFill>
                          <a:effectLst/>
                          <a:latin typeface="+mn-lt"/>
                          <a:ea typeface="+mn-ea"/>
                          <a:cs typeface="+mn-cs"/>
                        </a:rPr>
                        <a:t>DEVELOPING SKILLS AND TECHNIQUES FOR LIVE PERFORMANCE</a:t>
                      </a:r>
                      <a:endParaRPr lang="en-GB" sz="800" b="1" kern="1200" dirty="0">
                        <a:solidFill>
                          <a:schemeClr val="dk1"/>
                        </a:solidFill>
                        <a:effectLst/>
                        <a:latin typeface="+mn-lt"/>
                        <a:ea typeface="+mn-ea"/>
                        <a:cs typeface="+mn-cs"/>
                      </a:endParaRPr>
                    </a:p>
                    <a:p>
                      <a:r>
                        <a:rPr lang="en-US" sz="800" b="1" kern="1200" dirty="0">
                          <a:solidFill>
                            <a:schemeClr val="dk1"/>
                          </a:solidFill>
                          <a:effectLst/>
                          <a:latin typeface="+mn-lt"/>
                          <a:ea typeface="+mn-ea"/>
                          <a:cs typeface="+mn-cs"/>
                        </a:rPr>
                        <a:t>All students will know:</a:t>
                      </a:r>
                      <a:endParaRPr lang="en-GB" sz="800" b="1"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»Learners will participate in rehearsal practices, continuing the development of skills and techniques with reference</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to existing performance types, styles and repertoire.</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»For performers: repetition and recall, learning dialogue, songs or movement, learning blocking and stage directions,</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learning choreography.</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»Students will be able to self assess their workshops and make links to professional works and how they will be able</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to work as a professional performer in the industry.</a:t>
                      </a:r>
                      <a:endParaRPr lang="en-GB" sz="800" kern="1200" dirty="0">
                        <a:solidFill>
                          <a:schemeClr val="dk1"/>
                        </a:solidFill>
                        <a:effectLst/>
                        <a:latin typeface="+mn-lt"/>
                        <a:ea typeface="+mn-ea"/>
                        <a:cs typeface="+mn-cs"/>
                      </a:endParaRPr>
                    </a:p>
                    <a:p>
                      <a:endParaRPr lang="en-GB" sz="800" b="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b="1" kern="1200" dirty="0">
                          <a:solidFill>
                            <a:schemeClr val="dk1"/>
                          </a:solidFill>
                          <a:effectLst/>
                          <a:latin typeface="+mn-lt"/>
                          <a:ea typeface="+mn-ea"/>
                          <a:cs typeface="+mn-cs"/>
                        </a:rPr>
                        <a:t>APPLY SKILLS AND TECHNIQUES</a:t>
                      </a:r>
                      <a:endParaRPr lang="en-GB" sz="800" b="1"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IN REHEARSAL AND PERFORMANCE</a:t>
                      </a:r>
                      <a:endParaRPr lang="en-GB" sz="800" kern="1200" dirty="0">
                        <a:solidFill>
                          <a:schemeClr val="dk1"/>
                        </a:solidFill>
                        <a:effectLst/>
                        <a:latin typeface="+mn-lt"/>
                        <a:ea typeface="+mn-ea"/>
                        <a:cs typeface="+mn-cs"/>
                      </a:endParaRPr>
                    </a:p>
                    <a:p>
                      <a:r>
                        <a:rPr lang="en-US" sz="800" b="1" kern="1200" dirty="0">
                          <a:solidFill>
                            <a:schemeClr val="dk1"/>
                          </a:solidFill>
                          <a:effectLst/>
                          <a:latin typeface="+mn-lt"/>
                          <a:ea typeface="+mn-ea"/>
                          <a:cs typeface="+mn-cs"/>
                        </a:rPr>
                        <a:t>All students will know:</a:t>
                      </a:r>
                      <a:endParaRPr lang="en-GB" sz="800" b="1"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»Learners will apply skills and techniques during the rehearsal and development process to support</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their development.</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»Skills and techniques - physical , vocal and stylistic.</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»Students will be able to demonstrate the skills needed</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to work well with others, independently and demonstrate</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the rehearsal process.</a:t>
                      </a:r>
                      <a:endParaRPr lang="en-GB" sz="800" kern="1200" dirty="0">
                        <a:solidFill>
                          <a:schemeClr val="dk1"/>
                        </a:solidFill>
                        <a:effectLst/>
                        <a:latin typeface="+mn-lt"/>
                        <a:ea typeface="+mn-ea"/>
                        <a:cs typeface="+mn-cs"/>
                      </a:endParaRPr>
                    </a:p>
                    <a:p>
                      <a:endParaRPr lang="en-GB"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b="1" kern="1200" dirty="0">
                          <a:solidFill>
                            <a:schemeClr val="dk1"/>
                          </a:solidFill>
                          <a:effectLst/>
                          <a:latin typeface="+mn-lt"/>
                          <a:ea typeface="+mn-ea"/>
                          <a:cs typeface="+mn-cs"/>
                        </a:rPr>
                        <a:t>APPLY SKILLS AND TECHNIQUES</a:t>
                      </a:r>
                      <a:endParaRPr lang="en-GB" sz="800" b="1"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IN REHEARSAL AND PERFORMANCE</a:t>
                      </a:r>
                      <a:endParaRPr lang="en-GB" sz="800" kern="1200" dirty="0">
                        <a:solidFill>
                          <a:schemeClr val="dk1"/>
                        </a:solidFill>
                        <a:effectLst/>
                        <a:latin typeface="+mn-lt"/>
                        <a:ea typeface="+mn-ea"/>
                        <a:cs typeface="+mn-cs"/>
                      </a:endParaRPr>
                    </a:p>
                    <a:p>
                      <a:r>
                        <a:rPr lang="en-US" sz="800" b="1" kern="1200" dirty="0">
                          <a:solidFill>
                            <a:schemeClr val="dk1"/>
                          </a:solidFill>
                          <a:effectLst/>
                          <a:latin typeface="+mn-lt"/>
                          <a:ea typeface="+mn-ea"/>
                          <a:cs typeface="+mn-cs"/>
                        </a:rPr>
                        <a:t>All students will know:</a:t>
                      </a:r>
                      <a:endParaRPr lang="en-GB" sz="800" b="1"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Application of skills and techniques in/for performance</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»Learners will apply/</a:t>
                      </a:r>
                      <a:r>
                        <a:rPr lang="en-US" sz="800" kern="1200" dirty="0" err="1">
                          <a:solidFill>
                            <a:schemeClr val="dk1"/>
                          </a:solidFill>
                          <a:effectLst/>
                          <a:latin typeface="+mn-lt"/>
                          <a:ea typeface="+mn-ea"/>
                          <a:cs typeface="+mn-cs"/>
                        </a:rPr>
                        <a:t>realise</a:t>
                      </a:r>
                      <a:r>
                        <a:rPr lang="en-US" sz="800" kern="1200" dirty="0">
                          <a:solidFill>
                            <a:schemeClr val="dk1"/>
                          </a:solidFill>
                          <a:effectLst/>
                          <a:latin typeface="+mn-lt"/>
                          <a:ea typeface="+mn-ea"/>
                          <a:cs typeface="+mn-cs"/>
                        </a:rPr>
                        <a:t> skills and techniques during the performance of existing repertoire.</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»Application of performance/design skills appropriate to performance repertoire.</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»Application of interpretative skills such as expression, character, mood and atmosphere.</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»Application of stylistic characteristics particular to the style or genre.</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»Communicating meaning of repertoire through: interpretation and </a:t>
                      </a:r>
                      <a:r>
                        <a:rPr lang="en-US" sz="800" kern="1200" dirty="0" err="1">
                          <a:solidFill>
                            <a:schemeClr val="dk1"/>
                          </a:solidFill>
                          <a:effectLst/>
                          <a:latin typeface="+mn-lt"/>
                          <a:ea typeface="+mn-ea"/>
                          <a:cs typeface="+mn-cs"/>
                        </a:rPr>
                        <a:t>realisation</a:t>
                      </a:r>
                      <a:r>
                        <a:rPr lang="en-US" sz="800" kern="1200" dirty="0">
                          <a:solidFill>
                            <a:schemeClr val="dk1"/>
                          </a:solidFill>
                          <a:effectLst/>
                          <a:latin typeface="+mn-lt"/>
                          <a:ea typeface="+mn-ea"/>
                          <a:cs typeface="+mn-cs"/>
                        </a:rPr>
                        <a:t> of creative intentions, demonstrating the appropriate style and influences, expressive use of voice and/or movement and/or design elements to communicate meaning to an audience.</a:t>
                      </a:r>
                      <a:endParaRPr lang="en-GB" sz="800" kern="1200" dirty="0">
                        <a:solidFill>
                          <a:schemeClr val="dk1"/>
                        </a:solidFill>
                        <a:effectLst/>
                        <a:latin typeface="+mn-lt"/>
                        <a:ea typeface="+mn-ea"/>
                        <a:cs typeface="+mn-cs"/>
                      </a:endParaRPr>
                    </a:p>
                    <a:p>
                      <a:endParaRPr lang="en-GB" sz="800" b="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800" b="1" kern="1200" dirty="0">
                          <a:solidFill>
                            <a:schemeClr val="dk1"/>
                          </a:solidFill>
                          <a:effectLst/>
                          <a:latin typeface="+mn-lt"/>
                          <a:ea typeface="+mn-ea"/>
                          <a:cs typeface="+mn-cs"/>
                        </a:rPr>
                        <a:t>All students will know:</a:t>
                      </a:r>
                      <a:endParaRPr lang="en-GB" sz="800" b="1"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Learners must track their progress during this component, reflecting on their development of skills and working practices in workshops, through to rehearsals and performances.</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The review can include recordings, annotations and/or written content.</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Review own development of skills and techniques in/for performance.</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»Developing skills such as physical, vocal, musical, design and interpretative.</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»Responding to feedback, </a:t>
                      </a:r>
                      <a:r>
                        <a:rPr lang="en-US" sz="800" kern="1200" dirty="0" err="1">
                          <a:solidFill>
                            <a:schemeClr val="dk1"/>
                          </a:solidFill>
                          <a:effectLst/>
                          <a:latin typeface="+mn-lt"/>
                          <a:ea typeface="+mn-ea"/>
                          <a:cs typeface="+mn-cs"/>
                        </a:rPr>
                        <a:t>eg</a:t>
                      </a:r>
                      <a:r>
                        <a:rPr lang="en-US" sz="800" kern="1200" dirty="0">
                          <a:solidFill>
                            <a:schemeClr val="dk1"/>
                          </a:solidFill>
                          <a:effectLst/>
                          <a:latin typeface="+mn-lt"/>
                          <a:ea typeface="+mn-ea"/>
                          <a:cs typeface="+mn-cs"/>
                        </a:rPr>
                        <a:t> teachers, instructors, peers.</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»Identifying strengths and areas for development.</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»Actions and targets for improvement.</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»Reference to professional working practices.</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»Use of terminology appropriate to the discipline/style of performance.</a:t>
                      </a:r>
                      <a:endParaRPr lang="en-GB" sz="800" kern="1200" dirty="0">
                        <a:solidFill>
                          <a:schemeClr val="dk1"/>
                        </a:solidFill>
                        <a:effectLst/>
                        <a:latin typeface="+mn-lt"/>
                        <a:ea typeface="+mn-ea"/>
                        <a:cs typeface="+mn-cs"/>
                      </a:endParaRPr>
                    </a:p>
                    <a:p>
                      <a:endParaRPr lang="en-GB" sz="8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59410" lvl="0" algn="l">
                        <a:spcBef>
                          <a:spcPts val="1075"/>
                        </a:spcBef>
                        <a:spcAft>
                          <a:spcPts val="0"/>
                        </a:spcAft>
                      </a:pPr>
                      <a:r>
                        <a:rPr lang="en-US" sz="1100" b="1" spc="-5" dirty="0">
                          <a:solidFill>
                            <a:srgbClr val="000000"/>
                          </a:solidFill>
                          <a:effectLst/>
                          <a:latin typeface="Calibri" panose="020F0502020204030204" pitchFamily="34" charset="0"/>
                          <a:ea typeface="Tahoma" panose="020B0604030504040204" pitchFamily="34" charset="0"/>
                        </a:rPr>
                        <a:t>Use the remainder of the term to complete revision for their upcoming exams</a:t>
                      </a:r>
                      <a:endParaRPr lang="en-GB" sz="1050" b="1" dirty="0">
                        <a:effectLst/>
                        <a:latin typeface="Tahoma" panose="020B0604030504040204" pitchFamily="34" charset="0"/>
                        <a:ea typeface="Tahoma" panose="020B0604030504040204"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6496217"/>
                  </a:ext>
                </a:extLst>
              </a:tr>
              <a:tr h="1356969">
                <a:tc>
                  <a:txBody>
                    <a:bodyPr/>
                    <a:lstStyle/>
                    <a:p>
                      <a:pPr marL="71755" marR="71755" algn="ctr">
                        <a:lnSpc>
                          <a:spcPct val="107000"/>
                        </a:lnSpc>
                        <a:spcAft>
                          <a:spcPts val="800"/>
                        </a:spcAft>
                      </a:pPr>
                      <a:r>
                        <a:rPr lang="en-GB" sz="800" dirty="0">
                          <a:solidFill>
                            <a:sysClr val="windowText" lastClr="000000"/>
                          </a:solidFill>
                          <a:effectLst/>
                        </a:rPr>
                        <a:t>SKILLS</a:t>
                      </a:r>
                      <a:endParaRPr lang="en-GB" sz="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53" marR="557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lnSpc>
                          <a:spcPct val="100000"/>
                        </a:lnSpc>
                        <a:spcBef>
                          <a:spcPts val="0"/>
                        </a:spcBef>
                        <a:spcAft>
                          <a:spcPts val="0"/>
                        </a:spcAft>
                      </a:pPr>
                      <a:r>
                        <a:rPr lang="en-GB" sz="800" b="0" dirty="0">
                          <a:effectLst/>
                          <a:latin typeface="+mn-lt"/>
                          <a:ea typeface="Calibri"/>
                          <a:cs typeface="Times New Roman"/>
                        </a:rPr>
                        <a:t>The preparation for rehearsal and preparation for a live performance teaches the students  discipline and the ability to manage time effectively. Commitment to rehearsals, memorising lines and refining performances require commitment and consistent effort. These skills translate in- to strong work ethic, punctuality and the ability to balance multiple tasks or projects.</a:t>
                      </a:r>
                      <a:endParaRPr lang="en-GB" sz="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en-GB" sz="800" b="0" dirty="0">
                          <a:effectLst/>
                          <a:latin typeface="Calibri"/>
                          <a:ea typeface="Calibri"/>
                          <a:cs typeface="Times New Roman"/>
                        </a:rPr>
                        <a:t>Students will work closely with each other to develop collaboration, communication and the ability to take and give feedback. These skills are essential in any team-orientated workplace, learning how to cooperate, effective communication and problem solving. Performance and rehearsals require the ability to understand and express emotions and behaviours. Often, stepping in to the shoes of different characters or situations give a student the ability to connect with </a:t>
                      </a:r>
                      <a:r>
                        <a:rPr lang="en-GB" sz="800" b="0">
                          <a:effectLst/>
                          <a:latin typeface="Calibri"/>
                          <a:ea typeface="Calibri"/>
                          <a:cs typeface="Times New Roman"/>
                        </a:rPr>
                        <a:t>others and enhance their emotional intelligence.</a:t>
                      </a:r>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GB" sz="800" b="0" dirty="0">
                          <a:effectLst/>
                          <a:latin typeface="Calibri"/>
                          <a:ea typeface="Calibri"/>
                          <a:cs typeface="Times New Roman"/>
                        </a:rPr>
                        <a:t>Memorising scripts, choreography and lighting/sound sequences  enhances both short term and long- term memory. The repetitive nature of rehearsals strengthens cognitive abilities related to retention and recall. Rehearsals and live performances can be physically and emotionally demanding, with moments of high pressure, such as changes to the blocking or difficult feedback. Performers develop resilience to overcome obstacles and perform under stress – whilst supporting their peers.</a:t>
                      </a:r>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en-GB" sz="800" b="0" dirty="0">
                          <a:effectLst/>
                          <a:latin typeface="Calibri"/>
                          <a:cs typeface="Times New Roman"/>
                        </a:rPr>
                        <a:t>A polished live performance requires meticulous attention to every detail, from timing and rhythm to clocking, costumes, and props. Performers become adept at noticing and refining small aspects that elevate the quality of a performance. </a:t>
                      </a:r>
                    </a:p>
                    <a:p>
                      <a:pPr lvl="0" algn="l">
                        <a:lnSpc>
                          <a:spcPct val="100000"/>
                        </a:lnSpc>
                        <a:spcBef>
                          <a:spcPts val="0"/>
                        </a:spcBef>
                        <a:spcAft>
                          <a:spcPts val="0"/>
                        </a:spcAft>
                        <a:buNone/>
                      </a:pPr>
                      <a:r>
                        <a:rPr lang="en-GB" sz="800" b="0" dirty="0">
                          <a:effectLst/>
                          <a:latin typeface="Calibri"/>
                          <a:cs typeface="Times New Roman"/>
                        </a:rPr>
                        <a:t>Confidence gained from performing arts and mastering the craft through successful performances, builds self -confidence and a strong sense of achievement.  Confidence gained from performing arts translates into greater self-belief in personal and professional pursuits, helping individuals take on challenges and leadership roles.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lnSpc>
                          <a:spcPct val="100000"/>
                        </a:lnSpc>
                        <a:spcBef>
                          <a:spcPts val="0"/>
                        </a:spcBef>
                        <a:spcAft>
                          <a:spcPts val="0"/>
                        </a:spcAft>
                      </a:pPr>
                      <a:r>
                        <a:rPr lang="en-GB" sz="800" b="0" dirty="0">
                          <a:effectLst/>
                          <a:latin typeface="Calibri"/>
                          <a:cs typeface="Times New Roman"/>
                        </a:rPr>
                        <a:t>Regularly reviewing and assessing their own performance and creative decisions encourages deep self-reflection. Students critically evaluate what worked and what didn’t, and why.  Having the ability to analyse their own progress and make informed decisions for improvement is a key skill they can carry for future self- development. Critical thinking and self- reflection are crucial in any field where problem-solving, personal development, and continual improvement are important. These skills help individuals evaluate their </a:t>
                      </a:r>
                      <a:r>
                        <a:rPr lang="en-GB" sz="800" b="0">
                          <a:effectLst/>
                          <a:latin typeface="Calibri"/>
                          <a:cs typeface="Times New Roman"/>
                        </a:rPr>
                        <a:t>actions</a:t>
                      </a:r>
                      <a:r>
                        <a:rPr lang="en-GB" sz="800" b="0" dirty="0">
                          <a:effectLst/>
                          <a:latin typeface="Calibri"/>
                          <a:cs typeface="Times New Roman"/>
                        </a:rPr>
                        <a:t> and outcomes to make better decisions moving forward.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ct val="100000"/>
                        </a:lnSpc>
                        <a:spcBef>
                          <a:spcPts val="0"/>
                        </a:spcBef>
                        <a:spcAft>
                          <a:spcPts val="0"/>
                        </a:spcAft>
                      </a:pP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8552198"/>
                  </a:ext>
                </a:extLst>
              </a:tr>
              <a:tr h="1525687">
                <a:tc>
                  <a:txBody>
                    <a:bodyPr/>
                    <a:lstStyle/>
                    <a:p>
                      <a:pPr marL="71755" marR="71755" algn="ctr">
                        <a:lnSpc>
                          <a:spcPct val="107000"/>
                        </a:lnSpc>
                        <a:spcAft>
                          <a:spcPts val="800"/>
                        </a:spcAft>
                      </a:pPr>
                      <a:r>
                        <a:rPr lang="en-GB" sz="800" dirty="0">
                          <a:solidFill>
                            <a:sysClr val="windowText" lastClr="000000"/>
                          </a:solidFill>
                          <a:effectLst/>
                        </a:rPr>
                        <a:t>ASSESSMENT</a:t>
                      </a:r>
                      <a:endParaRPr lang="en-GB" sz="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53" marR="557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800" kern="1200" dirty="0">
                          <a:solidFill>
                            <a:schemeClr val="dk1"/>
                          </a:solidFill>
                          <a:effectLst/>
                          <a:latin typeface="+mn-lt"/>
                          <a:ea typeface="+mn-ea"/>
                          <a:cs typeface="+mn-cs"/>
                        </a:rPr>
                        <a:t>»Peer assessment - students to work together to peer assess work.</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»Video Recording of milestone performances/workshops to include teacher and peer feedback.</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»BTEC Assessment feedback at the end of the unit - summative assessment.</a:t>
                      </a:r>
                      <a:endParaRPr lang="en-GB" sz="800" kern="1200" dirty="0">
                        <a:solidFill>
                          <a:schemeClr val="dk1"/>
                        </a:solidFill>
                        <a:effectLst/>
                        <a:latin typeface="+mn-lt"/>
                        <a:ea typeface="+mn-ea"/>
                        <a:cs typeface="+mn-cs"/>
                      </a:endParaRPr>
                    </a:p>
                    <a:p>
                      <a:endParaRPr lang="en-GB" sz="800" b="0" dirty="0">
                        <a:effectLst/>
                        <a:latin typeface="+mn-lt"/>
                        <a:ea typeface="Tahom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kern="1200" dirty="0">
                          <a:solidFill>
                            <a:schemeClr val="dk1"/>
                          </a:solidFill>
                          <a:effectLst/>
                          <a:latin typeface="+mn-lt"/>
                          <a:ea typeface="+mn-ea"/>
                          <a:cs typeface="+mn-cs"/>
                        </a:rPr>
                        <a:t>»Peer assessment - students to work together to peer assess work.</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»Video Recording of milestone performances/workshops to include teacher and peer feedback.</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»BTEC Assessment feedback at the end of the unit.</a:t>
                      </a:r>
                      <a:endParaRPr lang="en-GB" sz="800" kern="1200" dirty="0">
                        <a:solidFill>
                          <a:schemeClr val="dk1"/>
                        </a:solidFill>
                        <a:effectLst/>
                        <a:latin typeface="+mn-lt"/>
                        <a:ea typeface="+mn-ea"/>
                        <a:cs typeface="+mn-cs"/>
                      </a:endParaRPr>
                    </a:p>
                    <a:p>
                      <a:endParaRPr lang="en-GB"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kern="1200" dirty="0">
                          <a:solidFill>
                            <a:schemeClr val="dk1"/>
                          </a:solidFill>
                          <a:effectLst/>
                          <a:latin typeface="+mn-lt"/>
                          <a:ea typeface="+mn-ea"/>
                          <a:cs typeface="+mn-cs"/>
                        </a:rPr>
                        <a:t>»Q+A when exploring professional material to check understanding and key features.</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»Peer assessment - students to work together to peer assess work.</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»Video Recording of milestone performances/workshops to include teacher and peer feedback.</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»BTEC Assessment feedback at the end of the unit.</a:t>
                      </a:r>
                      <a:endParaRPr lang="en-GB" sz="800" kern="1200" dirty="0">
                        <a:solidFill>
                          <a:schemeClr val="dk1"/>
                        </a:solidFill>
                        <a:effectLst/>
                        <a:latin typeface="+mn-lt"/>
                        <a:ea typeface="+mn-ea"/>
                        <a:cs typeface="+mn-cs"/>
                      </a:endParaRPr>
                    </a:p>
                    <a:p>
                      <a:endParaRPr lang="en-GB"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kern="1200" dirty="0">
                          <a:solidFill>
                            <a:schemeClr val="dk1"/>
                          </a:solidFill>
                          <a:effectLst/>
                          <a:latin typeface="+mn-lt"/>
                          <a:ea typeface="+mn-ea"/>
                          <a:cs typeface="+mn-cs"/>
                        </a:rPr>
                        <a:t>»Peer assessment - students to work together to peer assess work.</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»Video Recording of milestone performances/workshops to include teacher and peer feedback.</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»BTEC Assessment feedback at the end of the unit.</a:t>
                      </a:r>
                      <a:endParaRPr lang="en-GB" sz="800" kern="1200" dirty="0">
                        <a:solidFill>
                          <a:schemeClr val="dk1"/>
                        </a:solidFill>
                        <a:effectLst/>
                        <a:latin typeface="+mn-lt"/>
                        <a:ea typeface="+mn-ea"/>
                        <a:cs typeface="+mn-cs"/>
                      </a:endParaRPr>
                    </a:p>
                    <a:p>
                      <a:endParaRPr lang="en-GB" sz="800" b="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800" kern="1200" dirty="0">
                          <a:solidFill>
                            <a:schemeClr val="dk1"/>
                          </a:solidFill>
                          <a:effectLst/>
                          <a:latin typeface="+mn-lt"/>
                          <a:ea typeface="+mn-ea"/>
                          <a:cs typeface="+mn-cs"/>
                        </a:rPr>
                        <a:t>»Peer assessment - students to work together to peer assess work.</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»Video Recording of milestone performances/workshops to include teacher and peer feedback.</a:t>
                      </a:r>
                      <a:endParaRPr lang="en-GB"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»BTEC Assessment feedback at the end of the unit.</a:t>
                      </a:r>
                      <a:endParaRPr lang="en-GB" sz="800" kern="1200" dirty="0">
                        <a:solidFill>
                          <a:schemeClr val="dk1"/>
                        </a:solidFill>
                        <a:effectLst/>
                        <a:latin typeface="+mn-lt"/>
                        <a:ea typeface="+mn-ea"/>
                        <a:cs typeface="+mn-cs"/>
                      </a:endParaRPr>
                    </a:p>
                    <a:p>
                      <a:endParaRPr lang="en-GB" sz="800" b="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ct val="100000"/>
                        </a:lnSpc>
                        <a:spcBef>
                          <a:spcPts val="0"/>
                        </a:spcBef>
                        <a:spcAft>
                          <a:spcPts val="0"/>
                        </a:spcAft>
                      </a:pPr>
                      <a:r>
                        <a:rPr lang="en-US" sz="900" dirty="0">
                          <a:solidFill>
                            <a:srgbClr val="000000"/>
                          </a:solidFill>
                          <a:effectLst/>
                          <a:latin typeface="Calibri" panose="020F0502020204030204" pitchFamily="34" charset="0"/>
                          <a:ea typeface="Tahoma" panose="020B0604030504040204" pitchFamily="34" charset="0"/>
                          <a:cs typeface="Times New Roman" panose="02020603050405020304" pitchFamily="18" charset="0"/>
                        </a:rPr>
                        <a:t> </a:t>
                      </a:r>
                      <a:endParaRPr lang="en-GB" sz="900" dirty="0">
                        <a:effectLst/>
                        <a:latin typeface="Tahoma" panose="020B0604030504040204" pitchFamily="34" charset="0"/>
                        <a:ea typeface="Tahom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1290927"/>
                  </a:ext>
                </a:extLst>
              </a:tr>
              <a:tr h="968689">
                <a:tc>
                  <a:txBody>
                    <a:bodyPr/>
                    <a:lstStyle/>
                    <a:p>
                      <a:pPr marL="71755" marR="71755" algn="ctr">
                        <a:lnSpc>
                          <a:spcPct val="107000"/>
                        </a:lnSpc>
                        <a:spcAft>
                          <a:spcPts val="800"/>
                        </a:spcAft>
                      </a:pPr>
                      <a:r>
                        <a:rPr lang="en-GB" sz="800" dirty="0">
                          <a:solidFill>
                            <a:sysClr val="windowText" lastClr="000000"/>
                          </a:solidFill>
                          <a:effectLst/>
                        </a:rPr>
                        <a:t>VOCAB</a:t>
                      </a:r>
                      <a:endParaRPr lang="en-GB" sz="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53" marR="557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6">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Analyse, apply, assess, collaborate, communicate, compare, confident, define, demonstrate, creative, discuss, evaluate, refine, reflect, justify, secure, </a:t>
                      </a:r>
                      <a:r>
                        <a:rPr lang="en-US" sz="800" kern="1200" dirty="0" err="1">
                          <a:solidFill>
                            <a:schemeClr val="dk1"/>
                          </a:solidFill>
                          <a:effectLst/>
                          <a:latin typeface="+mn-lt"/>
                          <a:ea typeface="+mn-ea"/>
                          <a:cs typeface="+mn-cs"/>
                        </a:rPr>
                        <a:t>summarise</a:t>
                      </a:r>
                      <a:r>
                        <a:rPr lang="en-US" sz="800" kern="1200" dirty="0">
                          <a:solidFill>
                            <a:schemeClr val="dk1"/>
                          </a:solidFill>
                          <a:effectLst/>
                          <a:latin typeface="+mn-lt"/>
                          <a:ea typeface="+mn-ea"/>
                          <a:cs typeface="+mn-cs"/>
                        </a:rPr>
                        <a:t>.</a:t>
                      </a:r>
                      <a:endParaRPr lang="en-GB" sz="800" kern="1200" dirty="0">
                        <a:solidFill>
                          <a:schemeClr val="dk1"/>
                        </a:solidFill>
                        <a:effectLst/>
                        <a:latin typeface="+mn-lt"/>
                        <a:ea typeface="+mn-ea"/>
                        <a:cs typeface="+mn-cs"/>
                      </a:endParaRPr>
                    </a:p>
                    <a:p>
                      <a:r>
                        <a:rPr lang="en-GB" sz="800" b="0" dirty="0">
                          <a:effectLst/>
                          <a:latin typeface="+mn-lt"/>
                          <a:ea typeface="Calibri"/>
                          <a:cs typeface="Times New Roman"/>
                        </a:rPr>
                        <a:t>Devise, perform, create, block, mask, scenario, projection, annunciate, vocal key terms, tone,  peer assessment, feedback, collaboration, ensemble, prepare</a:t>
                      </a:r>
                      <a:endParaRPr lang="en-GB" sz="8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ct val="100000"/>
                        </a:lnSpc>
                        <a:spcBef>
                          <a:spcPts val="0"/>
                        </a:spcBef>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ct val="100000"/>
                        </a:lnSpc>
                        <a:spcBef>
                          <a:spcPts val="0"/>
                        </a:spcBef>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8968377"/>
                  </a:ext>
                </a:extLst>
              </a:tr>
            </a:tbl>
          </a:graphicData>
        </a:graphic>
      </p:graphicFrame>
      <p:sp>
        <p:nvSpPr>
          <p:cNvPr id="32" name="Text Box 12">
            <a:extLst>
              <a:ext uri="{FF2B5EF4-FFF2-40B4-BE49-F238E27FC236}">
                <a16:creationId xmlns:a16="http://schemas.microsoft.com/office/drawing/2014/main" id="{43C9488B-F38E-46EE-B5B5-0336591E7545}"/>
              </a:ext>
            </a:extLst>
          </p:cNvPr>
          <p:cNvSpPr txBox="1"/>
          <p:nvPr/>
        </p:nvSpPr>
        <p:spPr>
          <a:xfrm>
            <a:off x="151769" y="11135797"/>
            <a:ext cx="2984921" cy="1545388"/>
          </a:xfrm>
          <a:prstGeom prst="rect">
            <a:avLst/>
          </a:prstGeom>
          <a:solidFill>
            <a:schemeClr val="bg1">
              <a:lumMod val="95000"/>
            </a:schemeClr>
          </a:solidFill>
          <a:ln w="6350">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1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READING SKILLS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52425" marR="566420">
              <a:lnSpc>
                <a:spcPct val="101000"/>
              </a:lnSpc>
              <a:spcBef>
                <a:spcPts val="305"/>
              </a:spcBef>
              <a:spcAft>
                <a:spcPts val="0"/>
              </a:spcAft>
            </a:pPr>
            <a:r>
              <a:rPr lang="en-US" sz="1200" dirty="0">
                <a:effectLst/>
                <a:ea typeface="Tahoma" panose="020B0604030504040204" pitchFamily="34" charset="0"/>
              </a:rPr>
              <a:t>Reading</a:t>
            </a:r>
            <a:r>
              <a:rPr lang="en-US" sz="1200" spc="15" dirty="0">
                <a:effectLst/>
                <a:ea typeface="Tahoma" panose="020B0604030504040204" pitchFamily="34" charset="0"/>
              </a:rPr>
              <a:t> </a:t>
            </a:r>
            <a:r>
              <a:rPr lang="en-US" sz="1200" dirty="0">
                <a:effectLst/>
                <a:ea typeface="Tahoma" panose="020B0604030504040204" pitchFamily="34" charset="0"/>
              </a:rPr>
              <a:t>scripts</a:t>
            </a:r>
            <a:r>
              <a:rPr lang="en-US" sz="1200" spc="15" dirty="0">
                <a:effectLst/>
                <a:ea typeface="Tahoma" panose="020B0604030504040204" pitchFamily="34" charset="0"/>
              </a:rPr>
              <a:t> </a:t>
            </a:r>
            <a:r>
              <a:rPr lang="en-US" sz="1200" dirty="0">
                <a:effectLst/>
                <a:ea typeface="Tahoma" panose="020B0604030504040204" pitchFamily="34" charset="0"/>
              </a:rPr>
              <a:t>and</a:t>
            </a:r>
            <a:r>
              <a:rPr lang="en-US" sz="1200" spc="15" dirty="0">
                <a:effectLst/>
                <a:ea typeface="Tahoma" panose="020B0604030504040204" pitchFamily="34" charset="0"/>
              </a:rPr>
              <a:t> </a:t>
            </a:r>
            <a:r>
              <a:rPr lang="en-US" sz="1200" dirty="0">
                <a:effectLst/>
                <a:ea typeface="Tahoma" panose="020B0604030504040204" pitchFamily="34" charset="0"/>
              </a:rPr>
              <a:t>information</a:t>
            </a:r>
            <a:r>
              <a:rPr lang="en-US" sz="1200" spc="15" dirty="0">
                <a:effectLst/>
                <a:ea typeface="Tahoma" panose="020B0604030504040204" pitchFamily="34" charset="0"/>
              </a:rPr>
              <a:t> </a:t>
            </a:r>
            <a:r>
              <a:rPr lang="en-US" sz="1200" dirty="0">
                <a:effectLst/>
                <a:ea typeface="Tahoma" panose="020B0604030504040204" pitchFamily="34" charset="0"/>
              </a:rPr>
              <a:t>on</a:t>
            </a:r>
            <a:r>
              <a:rPr lang="en-US" sz="1200" spc="15" dirty="0">
                <a:effectLst/>
                <a:ea typeface="Tahoma" panose="020B0604030504040204" pitchFamily="34" charset="0"/>
              </a:rPr>
              <a:t> </a:t>
            </a:r>
            <a:r>
              <a:rPr lang="en-US" sz="1200" dirty="0">
                <a:effectLst/>
                <a:ea typeface="Tahoma" panose="020B0604030504040204" pitchFamily="34" charset="0"/>
              </a:rPr>
              <a:t>famous</a:t>
            </a:r>
            <a:r>
              <a:rPr lang="en-US" sz="1200" spc="15" dirty="0">
                <a:effectLst/>
                <a:ea typeface="Tahoma" panose="020B0604030504040204" pitchFamily="34" charset="0"/>
              </a:rPr>
              <a:t> </a:t>
            </a:r>
            <a:r>
              <a:rPr lang="en-US" sz="1200" dirty="0">
                <a:effectLst/>
                <a:ea typeface="Tahoma" panose="020B0604030504040204" pitchFamily="34" charset="0"/>
              </a:rPr>
              <a:t>performers</a:t>
            </a:r>
            <a:r>
              <a:rPr lang="en-US" sz="1200" spc="-255" dirty="0">
                <a:effectLst/>
                <a:ea typeface="Tahoma" panose="020B0604030504040204" pitchFamily="34" charset="0"/>
              </a:rPr>
              <a:t> </a:t>
            </a:r>
            <a:r>
              <a:rPr lang="en-US" sz="1200" dirty="0">
                <a:effectLst/>
                <a:ea typeface="Tahoma" panose="020B0604030504040204" pitchFamily="34" charset="0"/>
              </a:rPr>
              <a:t>and</a:t>
            </a:r>
            <a:r>
              <a:rPr lang="en-US" sz="1200" spc="-45" dirty="0">
                <a:effectLst/>
                <a:ea typeface="Tahoma" panose="020B0604030504040204" pitchFamily="34" charset="0"/>
              </a:rPr>
              <a:t> </a:t>
            </a:r>
            <a:r>
              <a:rPr lang="en-US" sz="1200" dirty="0">
                <a:effectLst/>
                <a:ea typeface="Tahoma" panose="020B0604030504040204" pitchFamily="34" charset="0"/>
              </a:rPr>
              <a:t>practitioners</a:t>
            </a:r>
            <a:r>
              <a:rPr lang="en-US" sz="1200" spc="-45" dirty="0">
                <a:effectLst/>
                <a:ea typeface="Tahoma" panose="020B0604030504040204" pitchFamily="34" charset="0"/>
              </a:rPr>
              <a:t> </a:t>
            </a:r>
            <a:r>
              <a:rPr lang="en-US" sz="1200" dirty="0">
                <a:effectLst/>
                <a:ea typeface="Tahoma" panose="020B0604030504040204" pitchFamily="34" charset="0"/>
              </a:rPr>
              <a:t>that</a:t>
            </a:r>
            <a:r>
              <a:rPr lang="en-US" sz="1200" spc="-45" dirty="0">
                <a:effectLst/>
                <a:ea typeface="Tahoma" panose="020B0604030504040204" pitchFamily="34" charset="0"/>
              </a:rPr>
              <a:t> </a:t>
            </a:r>
            <a:r>
              <a:rPr lang="en-US" sz="1200" dirty="0">
                <a:effectLst/>
                <a:ea typeface="Tahoma" panose="020B0604030504040204" pitchFamily="34" charset="0"/>
              </a:rPr>
              <a:t>have</a:t>
            </a:r>
            <a:r>
              <a:rPr lang="en-US" sz="1200" spc="-45" dirty="0">
                <a:effectLst/>
                <a:ea typeface="Tahoma" panose="020B0604030504040204" pitchFamily="34" charset="0"/>
              </a:rPr>
              <a:t> </a:t>
            </a:r>
            <a:r>
              <a:rPr lang="en-US" sz="1200" dirty="0">
                <a:effectLst/>
                <a:ea typeface="Tahoma" panose="020B0604030504040204" pitchFamily="34" charset="0"/>
              </a:rPr>
              <a:t>influenced</a:t>
            </a:r>
            <a:r>
              <a:rPr lang="en-US" sz="1200" spc="-45" dirty="0">
                <a:effectLst/>
                <a:ea typeface="Tahoma" panose="020B0604030504040204" pitchFamily="34" charset="0"/>
              </a:rPr>
              <a:t> </a:t>
            </a:r>
            <a:r>
              <a:rPr lang="en-US" sz="1200" dirty="0">
                <a:effectLst/>
                <a:ea typeface="Tahoma" panose="020B0604030504040204" pitchFamily="34" charset="0"/>
              </a:rPr>
              <a:t>theatre.</a:t>
            </a:r>
            <a:endParaRPr lang="en-GB" sz="1200" dirty="0">
              <a:effectLst/>
              <a:ea typeface="Tahoma" panose="020B0604030504040204" pitchFamily="34" charset="0"/>
            </a:endParaRPr>
          </a:p>
          <a:p>
            <a:pPr algn="ctr">
              <a:lnSpc>
                <a:spcPct val="107000"/>
              </a:lnSpc>
              <a:spcAft>
                <a:spcPts val="80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3" name="Text Box 4">
            <a:extLst>
              <a:ext uri="{FF2B5EF4-FFF2-40B4-BE49-F238E27FC236}">
                <a16:creationId xmlns:a16="http://schemas.microsoft.com/office/drawing/2014/main" id="{6AA49C11-ED00-44DF-A101-B9B35FDF17A4}"/>
              </a:ext>
            </a:extLst>
          </p:cNvPr>
          <p:cNvSpPr txBox="1"/>
          <p:nvPr/>
        </p:nvSpPr>
        <p:spPr>
          <a:xfrm>
            <a:off x="3308139" y="11135796"/>
            <a:ext cx="2984921" cy="1545388"/>
          </a:xfrm>
          <a:prstGeom prst="rect">
            <a:avLst/>
          </a:prstGeom>
          <a:solidFill>
            <a:schemeClr val="bg1">
              <a:lumMod val="95000"/>
            </a:schemeClr>
          </a:solidFill>
          <a:ln w="6350">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CAREERS LINKS</a:t>
            </a:r>
          </a:p>
          <a:p>
            <a:pPr algn="ctr"/>
            <a:r>
              <a:rPr lang="en-GB" sz="1100" b="1" dirty="0">
                <a:solidFill>
                  <a:srgbClr val="00B050"/>
                </a:solidFill>
                <a:latin typeface="Calibri"/>
                <a:ea typeface="Calibri"/>
                <a:cs typeface="Calibri"/>
              </a:rPr>
              <a:t>Directors, Stage Management, Performers, Actors, Playwrights, Dancer, Musician/Singer, Choreographer, Screenwriter, Costumer Designer, Producer, Talent Agent, Voice Coach</a:t>
            </a:r>
            <a:endParaRPr lang="en-GB" sz="1100" dirty="0">
              <a:solidFill>
                <a:srgbClr val="000000"/>
              </a:solidFill>
              <a:latin typeface="Calibri"/>
              <a:ea typeface="Calibri"/>
              <a:cs typeface="Calibri"/>
            </a:endParaRPr>
          </a:p>
          <a:p>
            <a:pPr algn="ctr">
              <a:lnSpc>
                <a:spcPct val="107000"/>
              </a:lnSpc>
              <a:spcAft>
                <a:spcPts val="800"/>
              </a:spcAft>
            </a:pPr>
            <a:endParaRPr lang="en-GB" b="1" dirty="0">
              <a:solidFill>
                <a:srgbClr val="00B050"/>
              </a:solidFill>
              <a:latin typeface="Calibri" panose="020F0502020204030204" pitchFamily="34" charset="0"/>
              <a:ea typeface="Calibri" panose="020F0502020204030204" pitchFamily="34" charset="0"/>
              <a:cs typeface="Calibri"/>
            </a:endParaRPr>
          </a:p>
        </p:txBody>
      </p:sp>
      <p:sp>
        <p:nvSpPr>
          <p:cNvPr id="34" name="Text Box 5">
            <a:extLst>
              <a:ext uri="{FF2B5EF4-FFF2-40B4-BE49-F238E27FC236}">
                <a16:creationId xmlns:a16="http://schemas.microsoft.com/office/drawing/2014/main" id="{7A8D6A63-1600-48E9-8471-6BE951D80F44}"/>
              </a:ext>
            </a:extLst>
          </p:cNvPr>
          <p:cNvSpPr txBox="1"/>
          <p:nvPr/>
        </p:nvSpPr>
        <p:spPr>
          <a:xfrm>
            <a:off x="6444830" y="11106047"/>
            <a:ext cx="2984921" cy="1545387"/>
          </a:xfrm>
          <a:prstGeom prst="rect">
            <a:avLst/>
          </a:prstGeom>
          <a:solidFill>
            <a:schemeClr val="bg1">
              <a:lumMod val="95000"/>
            </a:schemeClr>
          </a:solidFill>
          <a:ln w="6350">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700"/>
              </a:lnSpc>
              <a:spcAft>
                <a:spcPts val="800"/>
              </a:spcAft>
            </a:pPr>
            <a:endParaRPr lang="en-GB" sz="800" b="1" dirty="0">
              <a:effectLst/>
              <a:ea typeface="Calibri" panose="020F0502020204030204" pitchFamily="34" charset="0"/>
              <a:cs typeface="Calibri" panose="020F0502020204030204" pitchFamily="34" charset="0"/>
            </a:endParaRPr>
          </a:p>
          <a:p>
            <a:pPr algn="ctr">
              <a:lnSpc>
                <a:spcPts val="700"/>
              </a:lnSpc>
              <a:spcAft>
                <a:spcPts val="800"/>
              </a:spcAft>
            </a:pPr>
            <a:r>
              <a:rPr lang="en-GB" sz="1100" b="1" dirty="0">
                <a:solidFill>
                  <a:srgbClr val="00B050"/>
                </a:solidFill>
                <a:effectLst/>
                <a:ea typeface="Calibri" panose="020F0502020204030204" pitchFamily="34" charset="0"/>
                <a:cs typeface="Calibri" panose="020F0502020204030204" pitchFamily="34" charset="0"/>
              </a:rPr>
              <a:t>SUPPORTING STUDENTS AT HOME</a:t>
            </a:r>
            <a:endParaRPr lang="en-GB" sz="1100" dirty="0">
              <a:solidFill>
                <a:srgbClr val="00B050"/>
              </a:solidFill>
              <a:effectLst/>
              <a:ea typeface="Calibri" panose="020F0502020204030204" pitchFamily="34" charset="0"/>
              <a:cs typeface="Times New Roman" panose="02020603050405020304" pitchFamily="18" charset="0"/>
            </a:endParaRPr>
          </a:p>
          <a:p>
            <a:pPr marL="359410" algn="ctr">
              <a:lnSpc>
                <a:spcPct val="101000"/>
              </a:lnSpc>
              <a:spcBef>
                <a:spcPts val="550"/>
              </a:spcBef>
              <a:spcAft>
                <a:spcPts val="0"/>
              </a:spcAft>
            </a:pPr>
            <a:r>
              <a:rPr lang="en-US" sz="800" dirty="0">
                <a:effectLst/>
                <a:latin typeface="Tahoma" panose="020B0604030504040204" pitchFamily="34" charset="0"/>
                <a:ea typeface="Tahoma" panose="020B0604030504040204" pitchFamily="34" charset="0"/>
              </a:rPr>
              <a:t>Students</a:t>
            </a:r>
            <a:r>
              <a:rPr lang="en-US" sz="800" spc="-4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encouraged</a:t>
            </a:r>
            <a:r>
              <a:rPr lang="en-US" sz="800" spc="-35"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to</a:t>
            </a:r>
            <a:r>
              <a:rPr lang="en-US" sz="800" spc="-35"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watch</a:t>
            </a:r>
            <a:r>
              <a:rPr lang="en-US" sz="800" spc="-4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examples</a:t>
            </a:r>
            <a:r>
              <a:rPr lang="en-US" sz="800" spc="-35"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of</a:t>
            </a:r>
            <a:r>
              <a:rPr lang="en-US" sz="800" spc="-35"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live</a:t>
            </a:r>
            <a:r>
              <a:rPr lang="en-US" sz="800" spc="-25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performance</a:t>
            </a:r>
            <a:r>
              <a:rPr lang="en-US" sz="800" spc="-6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on</a:t>
            </a:r>
            <a:r>
              <a:rPr lang="en-US" sz="800" spc="-55"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YouTube,</a:t>
            </a:r>
            <a:r>
              <a:rPr lang="en-US" sz="800" spc="-55"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local</a:t>
            </a:r>
            <a:r>
              <a:rPr lang="en-US" sz="800" spc="-55"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theatres,</a:t>
            </a:r>
            <a:endParaRPr lang="en-GB" sz="800" dirty="0">
              <a:effectLst/>
              <a:latin typeface="Tahoma" panose="020B0604030504040204" pitchFamily="34" charset="0"/>
              <a:ea typeface="Tahoma" panose="020B0604030504040204" pitchFamily="34" charset="0"/>
            </a:endParaRPr>
          </a:p>
          <a:p>
            <a:pPr marL="359410" algn="ctr">
              <a:spcBef>
                <a:spcPts val="5"/>
              </a:spcBef>
              <a:spcAft>
                <a:spcPts val="0"/>
              </a:spcAft>
            </a:pPr>
            <a:r>
              <a:rPr lang="en-US" sz="800" dirty="0">
                <a:effectLst/>
                <a:latin typeface="Tahoma" panose="020B0604030504040204" pitchFamily="34" charset="0"/>
                <a:ea typeface="Tahoma" panose="020B0604030504040204" pitchFamily="34" charset="0"/>
              </a:rPr>
              <a:t>TV</a:t>
            </a:r>
            <a:r>
              <a:rPr lang="en-US" sz="800" spc="-25"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and</a:t>
            </a:r>
            <a:r>
              <a:rPr lang="en-US" sz="800" spc="-2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performance</a:t>
            </a:r>
            <a:r>
              <a:rPr lang="en-US" sz="800" spc="-20" dirty="0">
                <a:effectLst/>
                <a:latin typeface="Tahoma" panose="020B0604030504040204" pitchFamily="34" charset="0"/>
                <a:ea typeface="Tahoma" panose="020B0604030504040204" pitchFamily="34" charset="0"/>
              </a:rPr>
              <a:t> </a:t>
            </a:r>
            <a:r>
              <a:rPr lang="en-US" sz="800" dirty="0">
                <a:effectLst/>
                <a:latin typeface="Tahoma" panose="020B0604030504040204" pitchFamily="34" charset="0"/>
                <a:ea typeface="Tahoma" panose="020B0604030504040204" pitchFamily="34" charset="0"/>
              </a:rPr>
              <a:t>HUBS.</a:t>
            </a:r>
            <a:endParaRPr lang="en-GB" sz="800" dirty="0">
              <a:effectLst/>
              <a:latin typeface="Tahoma" panose="020B0604030504040204" pitchFamily="34" charset="0"/>
              <a:ea typeface="Tahoma" panose="020B0604030504040204" pitchFamily="34" charset="0"/>
            </a:endParaRPr>
          </a:p>
        </p:txBody>
      </p:sp>
      <p:grpSp>
        <p:nvGrpSpPr>
          <p:cNvPr id="4" name="Group 3">
            <a:extLst>
              <a:ext uri="{FF2B5EF4-FFF2-40B4-BE49-F238E27FC236}">
                <a16:creationId xmlns:a16="http://schemas.microsoft.com/office/drawing/2014/main" id="{1ACFA0BC-5F5A-4A8E-BB0C-5D39B3844AC3}"/>
              </a:ext>
            </a:extLst>
          </p:cNvPr>
          <p:cNvGrpSpPr/>
          <p:nvPr/>
        </p:nvGrpSpPr>
        <p:grpSpPr>
          <a:xfrm>
            <a:off x="211441" y="2185375"/>
            <a:ext cx="597100" cy="1468696"/>
            <a:chOff x="302060" y="2185375"/>
            <a:chExt cx="465750" cy="1085270"/>
          </a:xfrm>
        </p:grpSpPr>
        <p:pic>
          <p:nvPicPr>
            <p:cNvPr id="30" name="Graphic 29" descr="Back with solid fill">
              <a:extLst>
                <a:ext uri="{FF2B5EF4-FFF2-40B4-BE49-F238E27FC236}">
                  <a16:creationId xmlns:a16="http://schemas.microsoft.com/office/drawing/2014/main" id="{BF8852B2-94F0-4B7B-A054-0D6DF4E636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060" y="2185375"/>
              <a:ext cx="465750" cy="465750"/>
            </a:xfrm>
            <a:prstGeom prst="rect">
              <a:avLst/>
            </a:prstGeom>
          </p:spPr>
        </p:pic>
        <p:pic>
          <p:nvPicPr>
            <p:cNvPr id="36" name="Graphic 35" descr="Heart with solid fill">
              <a:extLst>
                <a:ext uri="{FF2B5EF4-FFF2-40B4-BE49-F238E27FC236}">
                  <a16:creationId xmlns:a16="http://schemas.microsoft.com/office/drawing/2014/main" id="{DA6957D2-7C9A-46C0-96C7-1ADEDF1CD5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8855" y="2882900"/>
              <a:ext cx="387745" cy="387745"/>
            </a:xfrm>
            <a:prstGeom prst="rect">
              <a:avLst/>
            </a:prstGeom>
          </p:spPr>
        </p:pic>
        <p:pic>
          <p:nvPicPr>
            <p:cNvPr id="38" name="Graphic 37" descr="Plant with solid fill">
              <a:extLst>
                <a:ext uri="{FF2B5EF4-FFF2-40B4-BE49-F238E27FC236}">
                  <a16:creationId xmlns:a16="http://schemas.microsoft.com/office/drawing/2014/main" id="{B76AF0AE-83BF-4127-9073-CBEA4ADB34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4499" y="2556614"/>
              <a:ext cx="336456" cy="336456"/>
            </a:xfrm>
            <a:prstGeom prst="rect">
              <a:avLst/>
            </a:prstGeom>
          </p:spPr>
        </p:pic>
      </p:grpSp>
      <p:pic>
        <p:nvPicPr>
          <p:cNvPr id="14" name="Picture 13">
            <a:extLst>
              <a:ext uri="{FF2B5EF4-FFF2-40B4-BE49-F238E27FC236}">
                <a16:creationId xmlns:a16="http://schemas.microsoft.com/office/drawing/2014/main" id="{CFD314F0-3108-4DC0-ACF6-C4D3BA45D0B3}"/>
              </a:ext>
            </a:extLst>
          </p:cNvPr>
          <p:cNvPicPr>
            <a:picLocks noChangeAspect="1"/>
          </p:cNvPicPr>
          <p:nvPr/>
        </p:nvPicPr>
        <p:blipFill rotWithShape="1">
          <a:blip r:embed="rId9">
            <a:extLst>
              <a:ext uri="{28A0092B-C50C-407E-A947-70E740481C1C}">
                <a14:useLocalDpi xmlns:a14="http://schemas.microsoft.com/office/drawing/2010/main" val="0"/>
              </a:ext>
            </a:extLst>
          </a:blip>
          <a:srcRect l="409" t="79658" r="-409" b="-118"/>
          <a:stretch/>
        </p:blipFill>
        <p:spPr>
          <a:xfrm>
            <a:off x="0" y="-38138"/>
            <a:ext cx="9601200" cy="1225374"/>
          </a:xfrm>
          <a:prstGeom prst="rect">
            <a:avLst/>
          </a:prstGeom>
        </p:spPr>
      </p:pic>
    </p:spTree>
    <p:extLst>
      <p:ext uri="{BB962C8B-B14F-4D97-AF65-F5344CB8AC3E}">
        <p14:creationId xmlns:p14="http://schemas.microsoft.com/office/powerpoint/2010/main" val="2914428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D5B9AAD8F77D4E96DE01F15D3C6ECD" ma:contentTypeVersion="15" ma:contentTypeDescription="Create a new document." ma:contentTypeScope="" ma:versionID="bf3e80fd72d84ffcd8633d55b11bd0cc">
  <xsd:schema xmlns:xsd="http://www.w3.org/2001/XMLSchema" xmlns:xs="http://www.w3.org/2001/XMLSchema" xmlns:p="http://schemas.microsoft.com/office/2006/metadata/properties" xmlns:ns2="24c83d09-98f2-4b05-83a4-f8231922174d" xmlns:ns3="29d82006-19ed-4e62-a1bf-d2064a63fff4" targetNamespace="http://schemas.microsoft.com/office/2006/metadata/properties" ma:root="true" ma:fieldsID="9ff24f1033986f5f1d3d34ba8509f29c" ns2:_="" ns3:_="">
    <xsd:import namespace="24c83d09-98f2-4b05-83a4-f8231922174d"/>
    <xsd:import namespace="29d82006-19ed-4e62-a1bf-d2064a63fff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c83d09-98f2-4b05-83a4-f823192217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d82006-19ed-4e62-a1bf-d2064a63fff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ef76adc-3476-46c2-a17f-480f474a8232}" ma:internalName="TaxCatchAll" ma:showField="CatchAllData" ma:web="29d82006-19ed-4e62-a1bf-d2064a63ff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4c83d09-98f2-4b05-83a4-f8231922174d">
      <Terms xmlns="http://schemas.microsoft.com/office/infopath/2007/PartnerControls"/>
    </lcf76f155ced4ddcb4097134ff3c332f>
    <TaxCatchAll xmlns="29d82006-19ed-4e62-a1bf-d2064a63fff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2861A4-EB73-42D5-9021-FF32D52FB9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c83d09-98f2-4b05-83a4-f8231922174d"/>
    <ds:schemaRef ds:uri="29d82006-19ed-4e62-a1bf-d2064a63ff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C7C6EC-CAE9-48C6-AFCE-C04986FC537A}">
  <ds:schemaRefs>
    <ds:schemaRef ds:uri="http://purl.org/dc/elements/1.1/"/>
    <ds:schemaRef ds:uri="http://purl.org/dc/dcmitype/"/>
    <ds:schemaRef ds:uri="http://schemas.openxmlformats.org/package/2006/metadata/core-properties"/>
    <ds:schemaRef ds:uri="http://purl.org/dc/terms/"/>
    <ds:schemaRef ds:uri="24c83d09-98f2-4b05-83a4-f8231922174d"/>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29d82006-19ed-4e62-a1bf-d2064a63fff4"/>
  </ds:schemaRefs>
</ds:datastoreItem>
</file>

<file path=customXml/itemProps3.xml><?xml version="1.0" encoding="utf-8"?>
<ds:datastoreItem xmlns:ds="http://schemas.openxmlformats.org/officeDocument/2006/customXml" ds:itemID="{1D60EA74-AE46-4461-85F1-278E8494C3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70</TotalTime>
  <Words>2325</Words>
  <Application>Microsoft Office PowerPoint</Application>
  <PresentationFormat>A3 Paper (297x420 mm)</PresentationFormat>
  <Paragraphs>185</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Roseanne Cottom</dc:creator>
  <cp:lastModifiedBy>Roseanne Cottom</cp:lastModifiedBy>
  <cp:revision>563</cp:revision>
  <dcterms:created xsi:type="dcterms:W3CDTF">2024-06-07T09:16:42Z</dcterms:created>
  <dcterms:modified xsi:type="dcterms:W3CDTF">2024-09-12T10:03:46Z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0x010100D6D5B9AAD8F77D4E96DE01F15D3C6ECD</vt:lpwstr>
  </property>
  <property fmtid="{D5CDD505-2E9C-101B-9397-08002B2CF9AE}" pid="3" name="MediaServiceImageTags">
    <vt:lpwstr/>
  </property>
</Properties>
</file>